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306" r:id="rId18"/>
    <p:sldId id="272" r:id="rId19"/>
    <p:sldId id="273" r:id="rId20"/>
    <p:sldId id="275" r:id="rId21"/>
    <p:sldId id="276" r:id="rId22"/>
    <p:sldId id="277" r:id="rId23"/>
    <p:sldId id="278" r:id="rId24"/>
    <p:sldId id="279" r:id="rId25"/>
    <p:sldId id="281" r:id="rId26"/>
    <p:sldId id="292" r:id="rId27"/>
    <p:sldId id="282" r:id="rId28"/>
    <p:sldId id="307" r:id="rId29"/>
    <p:sldId id="283" r:id="rId30"/>
    <p:sldId id="293" r:id="rId31"/>
    <p:sldId id="294" r:id="rId32"/>
    <p:sldId id="295" r:id="rId33"/>
    <p:sldId id="296" r:id="rId34"/>
    <p:sldId id="297" r:id="rId35"/>
    <p:sldId id="298" r:id="rId36"/>
    <p:sldId id="299" r:id="rId37"/>
    <p:sldId id="300" r:id="rId38"/>
    <p:sldId id="301" r:id="rId39"/>
    <p:sldId id="303"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353" autoAdjust="0"/>
  </p:normalViewPr>
  <p:slideViewPr>
    <p:cSldViewPr snapToGrid="0">
      <p:cViewPr varScale="1">
        <p:scale>
          <a:sx n="42" d="100"/>
          <a:sy n="42" d="100"/>
        </p:scale>
        <p:origin x="114" y="6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CBABF-5E16-4CEC-83D1-DF1D743AEAED}" type="datetimeFigureOut">
              <a:rPr lang="en-GB" smtClean="0"/>
              <a:t>29/04/2020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D027-FCF8-4275-A192-639547EC055D}" type="slidenum">
              <a:rPr lang="en-GB" smtClean="0"/>
              <a:t>‹#›</a:t>
            </a:fld>
            <a:endParaRPr lang="en-GB"/>
          </a:p>
        </p:txBody>
      </p:sp>
    </p:spTree>
    <p:extLst>
      <p:ext uri="{BB962C8B-B14F-4D97-AF65-F5344CB8AC3E}">
        <p14:creationId xmlns:p14="http://schemas.microsoft.com/office/powerpoint/2010/main" val="2435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a:t>
            </a:fld>
            <a:endParaRPr lang="en-GB"/>
          </a:p>
        </p:txBody>
      </p:sp>
    </p:spTree>
    <p:extLst>
      <p:ext uri="{BB962C8B-B14F-4D97-AF65-F5344CB8AC3E}">
        <p14:creationId xmlns:p14="http://schemas.microsoft.com/office/powerpoint/2010/main" val="3257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13</a:t>
            </a:fld>
            <a:endParaRPr lang="en-GB"/>
          </a:p>
        </p:txBody>
      </p:sp>
    </p:spTree>
    <p:extLst>
      <p:ext uri="{BB962C8B-B14F-4D97-AF65-F5344CB8AC3E}">
        <p14:creationId xmlns:p14="http://schemas.microsoft.com/office/powerpoint/2010/main" val="40166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24</a:t>
            </a:fld>
            <a:endParaRPr lang="en-GB"/>
          </a:p>
        </p:txBody>
      </p:sp>
    </p:spTree>
    <p:extLst>
      <p:ext uri="{BB962C8B-B14F-4D97-AF65-F5344CB8AC3E}">
        <p14:creationId xmlns:p14="http://schemas.microsoft.com/office/powerpoint/2010/main" val="27415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33</a:t>
            </a:fld>
            <a:endParaRPr lang="en-GB"/>
          </a:p>
        </p:txBody>
      </p:sp>
    </p:spTree>
    <p:extLst>
      <p:ext uri="{BB962C8B-B14F-4D97-AF65-F5344CB8AC3E}">
        <p14:creationId xmlns:p14="http://schemas.microsoft.com/office/powerpoint/2010/main" val="409483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34</a:t>
            </a:fld>
            <a:endParaRPr lang="en-GB"/>
          </a:p>
        </p:txBody>
      </p:sp>
    </p:spTree>
    <p:extLst>
      <p:ext uri="{BB962C8B-B14F-4D97-AF65-F5344CB8AC3E}">
        <p14:creationId xmlns:p14="http://schemas.microsoft.com/office/powerpoint/2010/main" val="30890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35</a:t>
            </a:fld>
            <a:endParaRPr lang="en-GB"/>
          </a:p>
        </p:txBody>
      </p:sp>
    </p:spTree>
    <p:extLst>
      <p:ext uri="{BB962C8B-B14F-4D97-AF65-F5344CB8AC3E}">
        <p14:creationId xmlns:p14="http://schemas.microsoft.com/office/powerpoint/2010/main" val="323091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36</a:t>
            </a:fld>
            <a:endParaRPr lang="en-GB"/>
          </a:p>
        </p:txBody>
      </p:sp>
    </p:spTree>
    <p:extLst>
      <p:ext uri="{BB962C8B-B14F-4D97-AF65-F5344CB8AC3E}">
        <p14:creationId xmlns:p14="http://schemas.microsoft.com/office/powerpoint/2010/main" val="178830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37</a:t>
            </a:fld>
            <a:endParaRPr lang="en-GB"/>
          </a:p>
        </p:txBody>
      </p:sp>
    </p:spTree>
    <p:extLst>
      <p:ext uri="{BB962C8B-B14F-4D97-AF65-F5344CB8AC3E}">
        <p14:creationId xmlns:p14="http://schemas.microsoft.com/office/powerpoint/2010/main" val="384753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38</a:t>
            </a:fld>
            <a:endParaRPr lang="en-GB"/>
          </a:p>
        </p:txBody>
      </p:sp>
    </p:spTree>
    <p:extLst>
      <p:ext uri="{BB962C8B-B14F-4D97-AF65-F5344CB8AC3E}">
        <p14:creationId xmlns:p14="http://schemas.microsoft.com/office/powerpoint/2010/main" val="411992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5E8-8C32-4348-BF40-8BF503CED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C96FBC-AE9E-40A3-858C-0F635AB29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DB4E50-419C-4495-9282-B13D7D3ABD89}"/>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B5AAB8E8-2582-44B2-8B99-591FE65678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C4700-5E3A-4251-AAFE-274B51537327}"/>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1503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629-FCB8-4478-890E-5C727F2816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E709ED-9FDD-4FCB-82E1-F7DEB3AB2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57611-FB4D-404F-9815-050DF4B412CD}"/>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E573505F-C19E-4B28-A1F1-5E1E183BE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3D45E5-2C8A-4E95-B4F4-92BC98C6DA8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563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40E3D-D888-4FA8-B0FB-88BDE21C6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FEF38-4B3C-47C3-9BC2-56466DCED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721438-FDD0-4B09-80F5-899AE2882330}"/>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F29354B3-3D47-441A-86DE-E38A8EE2B5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28A3A3-07F7-46AB-A2BB-B7F610374B04}"/>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59343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CDB-FA79-40F2-B32C-08EB3BA70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93F6DA-A8A3-4BC8-9DBA-3842A086E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E68C6-F3C2-4768-914F-4E8C847A92D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909E8F37-419D-4ACD-9024-8F49C6A4D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BEDF3-FD46-4807-B5ED-EAEB2CFE86BC}"/>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06732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A78-F47C-4A7D-90B5-9D37B5A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8AB4A0-1BAE-4F52-B6CF-433AEEBF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AB94C-8D08-4B0A-A057-E9141E42843D}"/>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C23961B3-7AE2-49EA-A550-0CD487912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31C30-8913-48F8-B7A5-0F2C4BD9E18F}"/>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70380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9A6-3399-433E-9C5C-0BA83A3D2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202805-A695-453B-9DF9-F706D60E7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CA78B69-1C49-466F-AF37-967084495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E284BC-AC48-47FB-93FE-F443DFC4D782}"/>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C0E39D92-0D1F-4153-976D-F417BD0345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AE03A-8E17-45F1-9519-0FB55B7FD0B6}"/>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0056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04E-EB02-4B08-AF32-D0D48F2CB5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B9A03-E4D1-4A59-934D-15B4F0F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682E2-1296-4242-9D78-2CE9D96C7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75D652-2364-4816-B756-F6F9B9EB1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AD223-6563-40DD-88DA-51B465AC13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4187A-38BC-4CF6-ADCF-5B9B59804805}"/>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8" name="Footer Placeholder 7">
            <a:extLst>
              <a:ext uri="{FF2B5EF4-FFF2-40B4-BE49-F238E27FC236}">
                <a16:creationId xmlns:a16="http://schemas.microsoft.com/office/drawing/2014/main" id="{5B7150E6-9B32-4E63-821E-385F3EA239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BB062D-1737-49A4-A9FA-BBB98CB74D7A}"/>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8918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12B0-87DD-4EDE-AA06-F66D054ABC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23E18D-C52E-47BB-BE7B-F5C0C16C5A10}"/>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4" name="Footer Placeholder 3">
            <a:extLst>
              <a:ext uri="{FF2B5EF4-FFF2-40B4-BE49-F238E27FC236}">
                <a16:creationId xmlns:a16="http://schemas.microsoft.com/office/drawing/2014/main" id="{12ABE847-E795-4394-91AA-C64FE7417A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C18B8D-D585-447F-BE7D-5D6E2D2831B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76661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B5AF6-4989-43FA-B1D5-DC369FB340CA}"/>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3" name="Footer Placeholder 2">
            <a:extLst>
              <a:ext uri="{FF2B5EF4-FFF2-40B4-BE49-F238E27FC236}">
                <a16:creationId xmlns:a16="http://schemas.microsoft.com/office/drawing/2014/main" id="{0DC35DDA-57BA-473E-9B5F-95D59493D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12939C-3F89-4232-A2F0-3F15530C8DFD}"/>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75993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84D-5056-4EA7-AF94-0D0900051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F23344-319E-4E8C-9283-E1E9CE2DB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F8A6CD-34D0-4BC9-B045-BEC989A1A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C42CC-8B2F-46E8-8E7E-E360BD65DAA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FF97C9A1-97F5-489F-B4D7-674D9822B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0E806C-3255-4CA2-8C4F-E7498F19F71B}"/>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821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AB3-9C45-468E-A5C1-1218D6AF0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2A5D5E-D145-4E22-ADCB-419694C12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E7A231-6A2E-4EB7-A4CB-CD5E6281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59FB-E35D-4208-ACCC-1D9836CF8D9F}"/>
              </a:ext>
            </a:extLst>
          </p:cNvPr>
          <p:cNvSpPr>
            <a:spLocks noGrp="1"/>
          </p:cNvSpPr>
          <p:nvPr>
            <p:ph type="dt" sz="half" idx="10"/>
          </p:nvPr>
        </p:nvSpPr>
        <p:spPr/>
        <p:txBody>
          <a:bodyPr/>
          <a:lstStyle/>
          <a:p>
            <a:fld id="{C143D01A-B5AE-4B4A-BCDD-5FD860D75AAB}" type="datetimeFigureOut">
              <a:rPr lang="en-GB" smtClean="0"/>
              <a:t>29/04/2020</a:t>
            </a:fld>
            <a:endParaRPr lang="en-GB"/>
          </a:p>
        </p:txBody>
      </p:sp>
      <p:sp>
        <p:nvSpPr>
          <p:cNvPr id="6" name="Footer Placeholder 5">
            <a:extLst>
              <a:ext uri="{FF2B5EF4-FFF2-40B4-BE49-F238E27FC236}">
                <a16:creationId xmlns:a16="http://schemas.microsoft.com/office/drawing/2014/main" id="{E05A215A-ED37-4DBE-9D0F-2F8E4BB4F2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7FFF-7B80-4FD8-BD95-C76A6D5E1221}"/>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1769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E77B0-AB9F-4C24-B062-C134533BE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26C73-56BF-48C1-9075-85950F1C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655A10-AA69-48E9-9DAB-EEEE31E10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D01A-B5AE-4B4A-BCDD-5FD860D75AAB}" type="datetimeFigureOut">
              <a:rPr lang="en-GB" smtClean="0"/>
              <a:t>29/04/2020</a:t>
            </a:fld>
            <a:endParaRPr lang="en-GB"/>
          </a:p>
        </p:txBody>
      </p:sp>
      <p:sp>
        <p:nvSpPr>
          <p:cNvPr id="5" name="Footer Placeholder 4">
            <a:extLst>
              <a:ext uri="{FF2B5EF4-FFF2-40B4-BE49-F238E27FC236}">
                <a16:creationId xmlns:a16="http://schemas.microsoft.com/office/drawing/2014/main" id="{31FBFA01-78C4-4714-93C8-D91A6F798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09176F-062D-43EE-BB3F-EE4DC4A7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0716-4899-45C6-A34B-D2179A8C4B70}" type="slidenum">
              <a:rPr lang="en-GB" smtClean="0"/>
              <a:t>‹#›</a:t>
            </a:fld>
            <a:endParaRPr lang="en-GB"/>
          </a:p>
        </p:txBody>
      </p:sp>
    </p:spTree>
    <p:extLst>
      <p:ext uri="{BB962C8B-B14F-4D97-AF65-F5344CB8AC3E}">
        <p14:creationId xmlns:p14="http://schemas.microsoft.com/office/powerpoint/2010/main" val="6520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SHoggard/-workshopjapan202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sf.io/en5d2/" TargetMode="External"/><Relationship Id="rId4" Type="http://schemas.openxmlformats.org/officeDocument/2006/relationships/hyperlink" Target="http://www.archaeology.dk/16738/Nr.%2040%20-%20201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D2B63-3F91-4B1A-A7DF-ADE58B88A8E5}"/>
              </a:ext>
            </a:extLst>
          </p:cNvPr>
          <p:cNvSpPr txBox="1"/>
          <p:nvPr/>
        </p:nvSpPr>
        <p:spPr>
          <a:xfrm>
            <a:off x="437335" y="5541045"/>
            <a:ext cx="7265130" cy="461665"/>
          </a:xfrm>
          <a:prstGeom prst="rect">
            <a:avLst/>
          </a:prstGeom>
          <a:noFill/>
        </p:spPr>
        <p:txBody>
          <a:bodyPr wrap="square" rtlCol="0">
            <a:spAutoFit/>
          </a:bodyPr>
          <a:lstStyle/>
          <a:p>
            <a:r>
              <a:rPr lang="en-GB" sz="2400" dirty="0">
                <a:solidFill>
                  <a:srgbClr val="008080"/>
                </a:solidFill>
                <a:latin typeface="Lato" panose="020F0502020204030203" pitchFamily="34" charset="0"/>
                <a:cs typeface="Quire Sans" panose="020B0502040400020003" pitchFamily="34" charset="0"/>
              </a:rPr>
              <a:t>Dr Christian Steven Hoggard </a:t>
            </a:r>
            <a:r>
              <a:rPr lang="en-GB" sz="2000" dirty="0">
                <a:solidFill>
                  <a:schemeClr val="bg2">
                    <a:lumMod val="50000"/>
                  </a:schemeClr>
                </a:solidFill>
                <a:latin typeface="Lato Light" panose="020F0302020204030203" pitchFamily="34" charset="0"/>
                <a:cs typeface="Quire Sans" panose="020B0502040400020003" pitchFamily="34" charset="0"/>
              </a:rPr>
              <a:t>(University of Southampton)</a:t>
            </a:r>
          </a:p>
        </p:txBody>
      </p:sp>
      <p:pic>
        <p:nvPicPr>
          <p:cNvPr id="6" name="Graphic 5">
            <a:extLst>
              <a:ext uri="{FF2B5EF4-FFF2-40B4-BE49-F238E27FC236}">
                <a16:creationId xmlns:a16="http://schemas.microsoft.com/office/drawing/2014/main" id="{54335221-E8FF-4208-8052-0E4D00F29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38" y="6201804"/>
            <a:ext cx="339634" cy="339634"/>
          </a:xfrm>
          <a:prstGeom prst="rect">
            <a:avLst/>
          </a:prstGeom>
        </p:spPr>
      </p:pic>
      <p:sp>
        <p:nvSpPr>
          <p:cNvPr id="7" name="TextBox 6">
            <a:extLst>
              <a:ext uri="{FF2B5EF4-FFF2-40B4-BE49-F238E27FC236}">
                <a16:creationId xmlns:a16="http://schemas.microsoft.com/office/drawing/2014/main" id="{FD960F7D-FDFE-4EE6-8B8B-9CB882351771}"/>
              </a:ext>
            </a:extLst>
          </p:cNvPr>
          <p:cNvSpPr txBox="1"/>
          <p:nvPr/>
        </p:nvSpPr>
        <p:spPr>
          <a:xfrm>
            <a:off x="1409729" y="6168859"/>
            <a:ext cx="1366080"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CSHoggard</a:t>
            </a:r>
            <a:endParaRPr lang="en-GB" sz="2000" dirty="0">
              <a:solidFill>
                <a:schemeClr val="bg2">
                  <a:lumMod val="50000"/>
                </a:schemeClr>
              </a:solidFill>
              <a:latin typeface="Lato Light" panose="020F0302020204030203" pitchFamily="34" charset="0"/>
            </a:endParaRPr>
          </a:p>
        </p:txBody>
      </p:sp>
      <p:pic>
        <p:nvPicPr>
          <p:cNvPr id="8" name="Graphic 7">
            <a:extLst>
              <a:ext uri="{FF2B5EF4-FFF2-40B4-BE49-F238E27FC236}">
                <a16:creationId xmlns:a16="http://schemas.microsoft.com/office/drawing/2014/main" id="{B294F7CA-018A-4279-8712-E7C38093D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83" y="6111625"/>
            <a:ext cx="413657" cy="472751"/>
          </a:xfrm>
          <a:prstGeom prst="rect">
            <a:avLst/>
          </a:prstGeom>
        </p:spPr>
      </p:pic>
      <p:sp>
        <p:nvSpPr>
          <p:cNvPr id="9" name="TextBox 8">
            <a:extLst>
              <a:ext uri="{FF2B5EF4-FFF2-40B4-BE49-F238E27FC236}">
                <a16:creationId xmlns:a16="http://schemas.microsoft.com/office/drawing/2014/main" id="{F301D9AF-9E93-4B89-9464-D3FE30A97BB1}"/>
              </a:ext>
            </a:extLst>
          </p:cNvPr>
          <p:cNvSpPr txBox="1"/>
          <p:nvPr/>
        </p:nvSpPr>
        <p:spPr>
          <a:xfrm>
            <a:off x="437335" y="3595148"/>
            <a:ext cx="10041531" cy="1015663"/>
          </a:xfrm>
          <a:prstGeom prst="rect">
            <a:avLst/>
          </a:prstGeom>
          <a:noFill/>
        </p:spPr>
        <p:txBody>
          <a:bodyPr wrap="none" rtlCol="0">
            <a:spAutoFit/>
          </a:bodyPr>
          <a:lstStyle/>
          <a:p>
            <a:r>
              <a:rPr lang="en-GB" sz="4000" dirty="0">
                <a:solidFill>
                  <a:srgbClr val="008080"/>
                </a:solidFill>
                <a:latin typeface="Lato" panose="020F0502020204030203" pitchFamily="34" charset="0"/>
                <a:cs typeface="Quire Sans" panose="020B0502040204020203" pitchFamily="34" charset="0"/>
              </a:rPr>
              <a:t>Geometric Morphometrics and Archaeology</a:t>
            </a:r>
          </a:p>
          <a:p>
            <a:r>
              <a:rPr lang="en-GB" sz="2000" dirty="0">
                <a:solidFill>
                  <a:schemeClr val="bg2">
                    <a:lumMod val="50000"/>
                  </a:schemeClr>
                </a:solidFill>
                <a:latin typeface="Lato Light" panose="020F0302020204030203" pitchFamily="34" charset="0"/>
                <a:cs typeface="Quire Sans" panose="020B0502040204020203" pitchFamily="34" charset="0"/>
              </a:rPr>
              <a:t>(Workshop One)</a:t>
            </a:r>
          </a:p>
        </p:txBody>
      </p:sp>
      <p:sp>
        <p:nvSpPr>
          <p:cNvPr id="10" name="TextBox 9">
            <a:extLst>
              <a:ext uri="{FF2B5EF4-FFF2-40B4-BE49-F238E27FC236}">
                <a16:creationId xmlns:a16="http://schemas.microsoft.com/office/drawing/2014/main" id="{908841BC-8CFD-491C-97EE-2962B80E13CD}"/>
              </a:ext>
            </a:extLst>
          </p:cNvPr>
          <p:cNvSpPr txBox="1"/>
          <p:nvPr/>
        </p:nvSpPr>
        <p:spPr>
          <a:xfrm>
            <a:off x="9819350" y="6215044"/>
            <a:ext cx="2266967"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a:t>
            </a:r>
            <a:r>
              <a:rPr lang="en-GB" dirty="0" err="1">
                <a:solidFill>
                  <a:schemeClr val="bg2">
                    <a:lumMod val="50000"/>
                  </a:schemeClr>
                </a:solidFill>
                <a:latin typeface="Lato Light" panose="020F0302020204030203" pitchFamily="34" charset="0"/>
              </a:rPr>
              <a:t>StayHomeButStudy</a:t>
            </a:r>
            <a:endParaRPr lang="en-GB" sz="2000" dirty="0">
              <a:solidFill>
                <a:schemeClr val="bg2">
                  <a:lumMod val="50000"/>
                </a:schemeClr>
              </a:solidFill>
              <a:latin typeface="Lato Light" panose="020F0302020204030203" pitchFamily="34" charset="0"/>
            </a:endParaRPr>
          </a:p>
        </p:txBody>
      </p:sp>
      <p:cxnSp>
        <p:nvCxnSpPr>
          <p:cNvPr id="11" name="Straight Connector 10">
            <a:extLst>
              <a:ext uri="{FF2B5EF4-FFF2-40B4-BE49-F238E27FC236}">
                <a16:creationId xmlns:a16="http://schemas.microsoft.com/office/drawing/2014/main" id="{054A81A1-73B9-4ED4-8CB3-A5AF8412B188}"/>
              </a:ext>
            </a:extLst>
          </p:cNvPr>
          <p:cNvCxnSpPr>
            <a:cxnSpLocks/>
          </p:cNvCxnSpPr>
          <p:nvPr/>
        </p:nvCxnSpPr>
        <p:spPr>
          <a:xfrm rot="10800000" flipV="1">
            <a:off x="11698330" y="968339"/>
            <a:ext cx="1268370" cy="158431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E59059-0183-4582-99A8-505A62205BA2}"/>
              </a:ext>
            </a:extLst>
          </p:cNvPr>
          <p:cNvCxnSpPr>
            <a:cxnSpLocks/>
          </p:cNvCxnSpPr>
          <p:nvPr/>
        </p:nvCxnSpPr>
        <p:spPr>
          <a:xfrm rot="10800000" flipH="1" flipV="1">
            <a:off x="10401300" y="-615969"/>
            <a:ext cx="1282699" cy="31686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09E39C-7A86-4C89-AF51-7AA4DD307187}"/>
              </a:ext>
            </a:extLst>
          </p:cNvPr>
          <p:cNvCxnSpPr>
            <a:cxnSpLocks/>
          </p:cNvCxnSpPr>
          <p:nvPr/>
        </p:nvCxnSpPr>
        <p:spPr>
          <a:xfrm rot="10800000" flipV="1">
            <a:off x="8763000" y="-746598"/>
            <a:ext cx="1623969" cy="9842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F3B4B2-7ECA-4B37-AFCA-00804E605506}"/>
              </a:ext>
            </a:extLst>
          </p:cNvPr>
          <p:cNvCxnSpPr>
            <a:cxnSpLocks/>
          </p:cNvCxnSpPr>
          <p:nvPr/>
        </p:nvCxnSpPr>
        <p:spPr>
          <a:xfrm rot="10800000">
            <a:off x="8763000" y="368249"/>
            <a:ext cx="2921000" cy="218440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4A0A5B4-691B-4C6D-AD3D-166FDFE8D6A3}"/>
              </a:ext>
            </a:extLst>
          </p:cNvPr>
          <p:cNvSpPr/>
          <p:nvPr/>
        </p:nvSpPr>
        <p:spPr>
          <a:xfrm rot="10800000">
            <a:off x="11480800" y="23494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E25DDAD-781D-4ED2-B4F9-16696916B685}"/>
              </a:ext>
            </a:extLst>
          </p:cNvPr>
          <p:cNvSpPr/>
          <p:nvPr/>
        </p:nvSpPr>
        <p:spPr>
          <a:xfrm rot="10800000">
            <a:off x="8559800" y="1650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058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1F2DB-E117-4B92-9E1C-F811A2E77C3E}"/>
              </a:ext>
            </a:extLst>
          </p:cNvPr>
          <p:cNvSpPr/>
          <p:nvPr/>
        </p:nvSpPr>
        <p:spPr>
          <a:xfrm>
            <a:off x="6112327" y="0"/>
            <a:ext cx="6096001"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355FF419-E9D5-49CD-AC66-B4ECEF6DF22E}"/>
              </a:ext>
            </a:extLst>
          </p:cNvPr>
          <p:cNvSpPr>
            <a:spLocks noGrp="1"/>
          </p:cNvSpPr>
          <p:nvPr>
            <p:ph type="title"/>
          </p:nvPr>
        </p:nvSpPr>
        <p:spPr>
          <a:xfrm>
            <a:off x="838200" y="365125"/>
            <a:ext cx="4386943" cy="1325563"/>
          </a:xfrm>
        </p:spPr>
        <p:txBody>
          <a:bodyPr>
            <a:normAutofit/>
          </a:bodyPr>
          <a:lstStyle/>
          <a:p>
            <a:pPr algn="ctr"/>
            <a:r>
              <a:rPr lang="en-GB" sz="3200" b="1" dirty="0">
                <a:solidFill>
                  <a:srgbClr val="008080"/>
                </a:solidFill>
                <a:latin typeface="Lato" panose="020F0502020204030203" pitchFamily="34" charset="0"/>
              </a:rPr>
              <a:t>GMM advantages</a:t>
            </a:r>
          </a:p>
        </p:txBody>
      </p:sp>
      <p:sp>
        <p:nvSpPr>
          <p:cNvPr id="6" name="Title 1">
            <a:extLst>
              <a:ext uri="{FF2B5EF4-FFF2-40B4-BE49-F238E27FC236}">
                <a16:creationId xmlns:a16="http://schemas.microsoft.com/office/drawing/2014/main" id="{7D29A074-5FF8-440C-8C1F-8D2B196F5496}"/>
              </a:ext>
            </a:extLst>
          </p:cNvPr>
          <p:cNvSpPr txBox="1">
            <a:spLocks/>
          </p:cNvSpPr>
          <p:nvPr/>
        </p:nvSpPr>
        <p:spPr>
          <a:xfrm>
            <a:off x="6966857" y="365125"/>
            <a:ext cx="4386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GMM disadvantages</a:t>
            </a:r>
          </a:p>
        </p:txBody>
      </p:sp>
      <p:sp>
        <p:nvSpPr>
          <p:cNvPr id="11" name="TextBox 10">
            <a:extLst>
              <a:ext uri="{FF2B5EF4-FFF2-40B4-BE49-F238E27FC236}">
                <a16:creationId xmlns:a16="http://schemas.microsoft.com/office/drawing/2014/main" id="{D0D2712C-0255-496A-AEC2-B3F923FB4388}"/>
              </a:ext>
            </a:extLst>
          </p:cNvPr>
          <p:cNvSpPr txBox="1"/>
          <p:nvPr/>
        </p:nvSpPr>
        <p:spPr>
          <a:xfrm>
            <a:off x="0" y="2139930"/>
            <a:ext cx="6096001" cy="3905685"/>
          </a:xfrm>
          <a:prstGeom prst="rect">
            <a:avLst/>
          </a:prstGeom>
          <a:noFill/>
        </p:spPr>
        <p:txBody>
          <a:bodyPr wrap="square" rtlCol="0">
            <a:spAutoFit/>
          </a:bodyPr>
          <a:lstStyle/>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Powerful method of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documenting shape change</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Less information is lost in comparison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to traditional measurements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Can easily be collected from a variety of methods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(e.g. photographs and 3D models)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Abstraction and registration method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permits an analysis of exclusively shape</a:t>
            </a:r>
          </a:p>
        </p:txBody>
      </p:sp>
      <p:sp>
        <p:nvSpPr>
          <p:cNvPr id="12" name="TextBox 11">
            <a:extLst>
              <a:ext uri="{FF2B5EF4-FFF2-40B4-BE49-F238E27FC236}">
                <a16:creationId xmlns:a16="http://schemas.microsoft.com/office/drawing/2014/main" id="{7A4E8434-98DA-469E-B944-E11B20B65618}"/>
              </a:ext>
            </a:extLst>
          </p:cNvPr>
          <p:cNvSpPr txBox="1"/>
          <p:nvPr/>
        </p:nvSpPr>
        <p:spPr>
          <a:xfrm>
            <a:off x="6096000" y="2139930"/>
            <a:ext cx="6096001" cy="2074414"/>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Size is often removed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which may be of biological importance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(can be reintegrated)</a:t>
            </a:r>
          </a:p>
          <a:p>
            <a:pPr marL="432000" lvl="1" algn="ctr" fontAlgn="base">
              <a:lnSpc>
                <a:spcPct val="99000"/>
              </a:lnSpc>
              <a:spcBef>
                <a:spcPts val="600"/>
              </a:spcBef>
              <a:spcAft>
                <a:spcPct val="0"/>
              </a:spcAft>
              <a:buClr>
                <a:srgbClr val="000000"/>
              </a:buClr>
              <a:buSzPct val="100000"/>
            </a:pPr>
            <a:endParaRPr lang="en-GB" sz="2000" kern="0" dirty="0">
              <a:solidFill>
                <a:schemeClr val="bg1"/>
              </a:solidFill>
              <a:latin typeface="Lato" panose="020F0502020204030203" pitchFamily="34" charset="0"/>
            </a:endParaRPr>
          </a:p>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Skill competency: often requires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specific technical software and knowledge</a:t>
            </a:r>
          </a:p>
        </p:txBody>
      </p:sp>
    </p:spTree>
    <p:extLst>
      <p:ext uri="{BB962C8B-B14F-4D97-AF65-F5344CB8AC3E}">
        <p14:creationId xmlns:p14="http://schemas.microsoft.com/office/powerpoint/2010/main" val="32824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EB949-06F2-4E09-AA68-76EF1F59F9B5}"/>
              </a:ext>
            </a:extLst>
          </p:cNvPr>
          <p:cNvSpPr/>
          <p:nvPr/>
        </p:nvSpPr>
        <p:spPr>
          <a:xfrm>
            <a:off x="0" y="0"/>
            <a:ext cx="1220832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2F7E36-378E-4D06-AF22-3A5BD60A6B01}"/>
              </a:ext>
            </a:extLst>
          </p:cNvPr>
          <p:cNvSpPr txBox="1">
            <a:spLocks/>
          </p:cNvSpPr>
          <p:nvPr/>
        </p:nvSpPr>
        <p:spPr>
          <a:xfrm>
            <a:off x="394607" y="2766218"/>
            <a:ext cx="4952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We can use GMM </a:t>
            </a:r>
            <a:br>
              <a:rPr lang="en-GB" sz="3200" b="1" dirty="0">
                <a:solidFill>
                  <a:schemeClr val="bg1"/>
                </a:solidFill>
                <a:latin typeface="Lato" panose="020F0502020204030203" pitchFamily="34" charset="0"/>
              </a:rPr>
            </a:br>
            <a:r>
              <a:rPr lang="en-GB" sz="3200" b="1" dirty="0">
                <a:solidFill>
                  <a:schemeClr val="bg1"/>
                </a:solidFill>
                <a:latin typeface="Lato" panose="020F0502020204030203" pitchFamily="34" charset="0"/>
              </a:rPr>
              <a:t>to determine…</a:t>
            </a:r>
          </a:p>
        </p:txBody>
      </p:sp>
      <p:sp>
        <p:nvSpPr>
          <p:cNvPr id="6" name="Title 1">
            <a:extLst>
              <a:ext uri="{FF2B5EF4-FFF2-40B4-BE49-F238E27FC236}">
                <a16:creationId xmlns:a16="http://schemas.microsoft.com/office/drawing/2014/main" id="{8991895B-0B58-4805-BE96-D8AE1B987790}"/>
              </a:ext>
            </a:extLst>
          </p:cNvPr>
          <p:cNvSpPr txBox="1">
            <a:spLocks/>
          </p:cNvSpPr>
          <p:nvPr/>
        </p:nvSpPr>
        <p:spPr>
          <a:xfrm>
            <a:off x="6596743" y="730590"/>
            <a:ext cx="5595256" cy="578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two assemblages are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different in terms of their shape?</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How is shape related to…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size? time? raw material? hominin?</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differences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correspond to a hypothesis or a model?</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On an assemblage level: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what is the mean or median shape?</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 </a:t>
            </a: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With respect to size: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there an allometric relationship?</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Over a series of sites:</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a network-based model of artefact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production pertinent?</a:t>
            </a:r>
          </a:p>
          <a:p>
            <a:pPr algn="ctr"/>
            <a:endParaRPr lang="en-GB" sz="2000" dirty="0">
              <a:solidFill>
                <a:schemeClr val="bg1"/>
              </a:solidFill>
              <a:latin typeface="Lato" panose="020F0502020204030203" pitchFamily="34" charset="0"/>
            </a:endParaRPr>
          </a:p>
        </p:txBody>
      </p:sp>
    </p:spTree>
    <p:extLst>
      <p:ext uri="{BB962C8B-B14F-4D97-AF65-F5344CB8AC3E}">
        <p14:creationId xmlns:p14="http://schemas.microsoft.com/office/powerpoint/2010/main" val="14336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634E4-4CC5-4192-869D-F2AAE4BB325D}"/>
              </a:ext>
            </a:extLst>
          </p:cNvPr>
          <p:cNvSpPr/>
          <p:nvPr/>
        </p:nvSpPr>
        <p:spPr>
          <a:xfrm>
            <a:off x="0" y="0"/>
            <a:ext cx="12208328"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5F88485E-7B13-4604-9972-68E33D96A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6" name="TextBox 5">
            <a:extLst>
              <a:ext uri="{FF2B5EF4-FFF2-40B4-BE49-F238E27FC236}">
                <a16:creationId xmlns:a16="http://schemas.microsoft.com/office/drawing/2014/main" id="{C8CDD3A8-2190-4782-8703-47BA5CC05E14}"/>
              </a:ext>
            </a:extLst>
          </p:cNvPr>
          <p:cNvSpPr txBox="1"/>
          <p:nvPr/>
        </p:nvSpPr>
        <p:spPr>
          <a:xfrm>
            <a:off x="337453" y="6074956"/>
            <a:ext cx="8911049" cy="523220"/>
          </a:xfrm>
          <a:prstGeom prst="rect">
            <a:avLst/>
          </a:prstGeom>
          <a:noFill/>
        </p:spPr>
        <p:txBody>
          <a:bodyPr wrap="square" rtlCol="0">
            <a:spAutoFit/>
          </a:bodyPr>
          <a:lstStyle/>
          <a:p>
            <a:r>
              <a:rPr lang="en-GB" sz="2800" dirty="0">
                <a:solidFill>
                  <a:schemeClr val="bg1"/>
                </a:solidFill>
                <a:latin typeface="Lato" panose="020F0502020204030203" pitchFamily="34" charset="0"/>
              </a:rPr>
              <a:t>A short history of geometric morphometrics…</a:t>
            </a:r>
          </a:p>
        </p:txBody>
      </p:sp>
    </p:spTree>
    <p:extLst>
      <p:ext uri="{BB962C8B-B14F-4D97-AF65-F5344CB8AC3E}">
        <p14:creationId xmlns:p14="http://schemas.microsoft.com/office/powerpoint/2010/main" val="120406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E0020BA5-2C2F-4A89-A293-780D71D47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007" y="197937"/>
            <a:ext cx="2993056" cy="3262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5791-7BBC-45BF-936B-08C961DA6F9C}"/>
              </a:ext>
            </a:extLst>
          </p:cNvPr>
          <p:cNvSpPr/>
          <p:nvPr/>
        </p:nvSpPr>
        <p:spPr>
          <a:xfrm>
            <a:off x="748937" y="1829153"/>
            <a:ext cx="6396446" cy="3816429"/>
          </a:xfrm>
          <a:prstGeom prst="rect">
            <a:avLst/>
          </a:prstGeom>
        </p:spPr>
        <p:txBody>
          <a:bodyPr wrap="square">
            <a:spAutoFit/>
          </a:bodyPr>
          <a:lstStyle/>
          <a:p>
            <a:r>
              <a:rPr lang="en-GB" sz="3600" dirty="0">
                <a:solidFill>
                  <a:srgbClr val="008080"/>
                </a:solidFill>
                <a:latin typeface="Lato" panose="020F0502020204030203" pitchFamily="34" charset="0"/>
              </a:rPr>
              <a:t>Albrecht </a:t>
            </a:r>
            <a:r>
              <a:rPr lang="en-GB" sz="3600" dirty="0" err="1">
                <a:solidFill>
                  <a:srgbClr val="008080"/>
                </a:solidFill>
                <a:latin typeface="Lato" panose="020F0502020204030203" pitchFamily="34" charset="0"/>
              </a:rPr>
              <a:t>Dürer</a:t>
            </a:r>
            <a:r>
              <a:rPr lang="en-GB" sz="3600" dirty="0">
                <a:solidFill>
                  <a:srgbClr val="008080"/>
                </a:solidFill>
                <a:latin typeface="Lato" panose="020F0502020204030203" pitchFamily="34" charset="0"/>
              </a:rPr>
              <a:t> (1471-1528) </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Painter, printmaker and theorist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Founder of descriptive geometry working on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helices, conchoids and epicycloids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Investigated the Delian Problem (doubling the cube)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Use of shape transformations in studying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morphological differences in the human head</a:t>
            </a:r>
            <a:br>
              <a:rPr lang="en-GB" dirty="0">
                <a:latin typeface="Lato" panose="020F0502020204030203" pitchFamily="34" charset="0"/>
              </a:rPr>
            </a:br>
            <a:endParaRPr lang="en-GB" dirty="0">
              <a:latin typeface="Lato" panose="020F0502020204030203" pitchFamily="34" charset="0"/>
            </a:endParaRPr>
          </a:p>
        </p:txBody>
      </p:sp>
      <p:pic>
        <p:nvPicPr>
          <p:cNvPr id="6" name="Picture 6" descr="Image result for albrecht durer geometric morphometrics">
            <a:extLst>
              <a:ext uri="{FF2B5EF4-FFF2-40B4-BE49-F238E27FC236}">
                <a16:creationId xmlns:a16="http://schemas.microsoft.com/office/drawing/2014/main" id="{874E7D36-E782-4005-9796-B0A83DA737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2009" y="3260156"/>
            <a:ext cx="3153684" cy="326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24A168-AA92-46D4-924E-3AF9BD2232D3}"/>
              </a:ext>
            </a:extLst>
          </p:cNvPr>
          <p:cNvSpPr/>
          <p:nvPr/>
        </p:nvSpPr>
        <p:spPr>
          <a:xfrm>
            <a:off x="157843" y="6337922"/>
            <a:ext cx="4767943" cy="369332"/>
          </a:xfrm>
          <a:prstGeom prst="rect">
            <a:avLst/>
          </a:prstGeom>
        </p:spPr>
        <p:txBody>
          <a:bodyPr wrap="square">
            <a:spAutoFit/>
          </a:bodyPr>
          <a:lstStyle/>
          <a:p>
            <a:r>
              <a:rPr lang="pt-BR" sz="900" dirty="0">
                <a:solidFill>
                  <a:srgbClr val="008080"/>
                </a:solidFill>
                <a:latin typeface="Lato" panose="020F0502020204030203" pitchFamily="34" charset="0"/>
              </a:rPr>
              <a:t>Dürer, A. (1528). </a:t>
            </a:r>
            <a:r>
              <a:rPr lang="pt-BR" sz="900" i="1" dirty="0">
                <a:solidFill>
                  <a:srgbClr val="008080"/>
                </a:solidFill>
                <a:latin typeface="Lato" panose="020F0502020204030203" pitchFamily="34" charset="0"/>
              </a:rPr>
              <a:t>De Symetria Partium in Rectis Formis Humanorum Corporum </a:t>
            </a:r>
            <a:r>
              <a:rPr lang="en-GB" sz="900" i="1" dirty="0">
                <a:solidFill>
                  <a:srgbClr val="008080"/>
                </a:solidFill>
                <a:latin typeface="Lato" panose="020F0502020204030203" pitchFamily="34" charset="0"/>
              </a:rPr>
              <a:t>Libri</a:t>
            </a:r>
            <a:r>
              <a:rPr lang="en-GB" sz="900" dirty="0">
                <a:solidFill>
                  <a:srgbClr val="008080"/>
                </a:solidFill>
                <a:latin typeface="Lato" panose="020F0502020204030203" pitchFamily="34" charset="0"/>
              </a:rPr>
              <a:t>,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German </a:t>
            </a:r>
            <a:r>
              <a:rPr lang="en-GB" sz="900" dirty="0" err="1">
                <a:solidFill>
                  <a:srgbClr val="008080"/>
                </a:solidFill>
                <a:latin typeface="Lato" panose="020F0502020204030203" pitchFamily="34" charset="0"/>
              </a:rPr>
              <a:t>edn</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Patav</a:t>
            </a:r>
            <a:r>
              <a:rPr lang="en-GB" sz="900" dirty="0">
                <a:solidFill>
                  <a:srgbClr val="008080"/>
                </a:solidFill>
                <a:latin typeface="Lato" panose="020F0502020204030203" pitchFamily="34" charset="0"/>
              </a:rPr>
              <a:t>. Nuremberg: </a:t>
            </a:r>
            <a:r>
              <a:rPr lang="en-GB" sz="900" dirty="0" err="1">
                <a:solidFill>
                  <a:srgbClr val="008080"/>
                </a:solidFill>
                <a:latin typeface="Lato" panose="020F0502020204030203" pitchFamily="34" charset="0"/>
              </a:rPr>
              <a:t>Parisiis</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Curvi</a:t>
            </a:r>
            <a:r>
              <a:rPr lang="en-GB" sz="900" dirty="0">
                <a:solidFill>
                  <a:srgbClr val="008080"/>
                </a:solidFill>
                <a:latin typeface="Lato" panose="020F0502020204030203" pitchFamily="34" charset="0"/>
              </a:rPr>
              <a:t> ac recti </a:t>
            </a:r>
            <a:r>
              <a:rPr lang="en-GB" sz="900" dirty="0" err="1">
                <a:solidFill>
                  <a:srgbClr val="008080"/>
                </a:solidFill>
                <a:latin typeface="Lato" panose="020F0502020204030203" pitchFamily="34" charset="0"/>
              </a:rPr>
              <a:t>proportio</a:t>
            </a:r>
            <a:r>
              <a:rPr lang="en-GB" sz="900" dirty="0">
                <a:solidFill>
                  <a:srgbClr val="008080"/>
                </a:solidFill>
                <a:latin typeface="Lato" panose="020F0502020204030203" pitchFamily="34" charset="0"/>
              </a:rPr>
              <a:t>.</a:t>
            </a:r>
            <a:endParaRPr lang="en-GB" sz="2000" dirty="0">
              <a:solidFill>
                <a:srgbClr val="008080"/>
              </a:solidFill>
              <a:latin typeface="Lato" panose="020F0502020204030203" pitchFamily="34" charset="0"/>
            </a:endParaRPr>
          </a:p>
        </p:txBody>
      </p:sp>
    </p:spTree>
    <p:extLst>
      <p:ext uri="{BB962C8B-B14F-4D97-AF65-F5344CB8AC3E}">
        <p14:creationId xmlns:p14="http://schemas.microsoft.com/office/powerpoint/2010/main" val="15037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8F394-C87A-4980-9FA8-87D52DBCB3C7}"/>
              </a:ext>
            </a:extLst>
          </p:cNvPr>
          <p:cNvSpPr/>
          <p:nvPr/>
        </p:nvSpPr>
        <p:spPr>
          <a:xfrm>
            <a:off x="409303" y="1829153"/>
            <a:ext cx="7101840" cy="4247317"/>
          </a:xfrm>
          <a:prstGeom prst="rect">
            <a:avLst/>
          </a:prstGeom>
        </p:spPr>
        <p:txBody>
          <a:bodyPr wrap="square">
            <a:spAutoFit/>
          </a:bodyPr>
          <a:lstStyle/>
          <a:p>
            <a:r>
              <a:rPr lang="en-GB" sz="2800" dirty="0">
                <a:solidFill>
                  <a:srgbClr val="008080"/>
                </a:solidFill>
                <a:latin typeface="Lato" panose="020F0502020204030203" pitchFamily="34" charset="0"/>
              </a:rPr>
              <a:t>Sir D’Arcy Wentworth Thompson </a:t>
            </a:r>
            <a:r>
              <a:rPr lang="en-GB" sz="1400" dirty="0">
                <a:solidFill>
                  <a:srgbClr val="008080"/>
                </a:solidFill>
                <a:latin typeface="Lato" panose="020F0502020204030203" pitchFamily="34" charset="0"/>
              </a:rPr>
              <a:t>(1860-1948)</a:t>
            </a:r>
            <a:r>
              <a:rPr lang="en-GB" dirty="0">
                <a:solidFill>
                  <a:srgbClr val="008080"/>
                </a:solidFill>
                <a:latin typeface="Lato" panose="020F0502020204030203" pitchFamily="34" charset="0"/>
              </a:rPr>
              <a:t> </a:t>
            </a:r>
            <a:br>
              <a:rPr lang="en-GB" dirty="0">
                <a:latin typeface="Lato" panose="020F0502020204030203" pitchFamily="34" charset="0"/>
              </a:rPr>
            </a:br>
            <a:endParaRPr lang="en-GB" dirty="0">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Biologist, mathematician and classics scholar</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Famous for his quotes on the mathematical beauty of nature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(inspiring Huxley, Turing, Lévi-Strauss and van der </a:t>
            </a:r>
            <a:r>
              <a:rPr lang="en-GB" sz="1600" dirty="0" err="1">
                <a:solidFill>
                  <a:schemeClr val="bg2">
                    <a:lumMod val="50000"/>
                  </a:schemeClr>
                </a:solidFill>
                <a:latin typeface="Lato" panose="020F0502020204030203" pitchFamily="34" charset="0"/>
              </a:rPr>
              <a:t>Rohe</a:t>
            </a:r>
            <a:r>
              <a:rPr lang="en-GB" sz="1600" dirty="0">
                <a:solidFill>
                  <a:schemeClr val="bg2">
                    <a:lumMod val="50000"/>
                  </a:schemeClr>
                </a:solidFill>
                <a:latin typeface="Lato" panose="020F0502020204030203" pitchFamily="34" charset="0"/>
              </a:rPr>
              <a:t>)</a:t>
            </a:r>
            <a:br>
              <a:rPr lang="en-GB" dirty="0">
                <a:latin typeface="Lato" panose="020F0502020204030203" pitchFamily="34" charset="0"/>
              </a:rPr>
            </a:br>
            <a:br>
              <a:rPr lang="en-GB" sz="1600" dirty="0">
                <a:latin typeface="Lato" panose="020F0502020204030203" pitchFamily="34" charset="0"/>
              </a:rPr>
            </a:br>
            <a:endParaRPr lang="en-GB" sz="1600" dirty="0">
              <a:solidFill>
                <a:schemeClr val="accent6"/>
              </a:solidFill>
              <a:latin typeface="Lato" panose="020F0502020204030203" pitchFamily="34" charset="0"/>
            </a:endParaRPr>
          </a:p>
          <a:p>
            <a:r>
              <a:rPr lang="en-GB" sz="2800" dirty="0">
                <a:solidFill>
                  <a:srgbClr val="008080"/>
                </a:solidFill>
                <a:latin typeface="Lato" panose="020F0502020204030203" pitchFamily="34" charset="0"/>
              </a:rPr>
              <a:t>On Growth and Form </a:t>
            </a:r>
            <a:r>
              <a:rPr lang="en-GB" sz="1600" dirty="0">
                <a:solidFill>
                  <a:srgbClr val="008080"/>
                </a:solidFill>
                <a:latin typeface="Lato" panose="020F0502020204030203" pitchFamily="34" charset="0"/>
              </a:rPr>
              <a:t>(1917)</a:t>
            </a:r>
            <a:br>
              <a:rPr lang="en-GB" sz="1600" b="1" dirty="0">
                <a:latin typeface="Lato" panose="020F0502020204030203" pitchFamily="34" charset="0"/>
              </a:rPr>
            </a:br>
            <a:endParaRPr lang="en-GB" sz="1600" b="1" dirty="0">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Fundamental book documenting the process of</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body structures formed in plants and animals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Emphasis on mathematical structures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47A024D4-4D50-45D8-B576-88D5E000F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758" y="178496"/>
            <a:ext cx="4369526" cy="6519332"/>
          </a:xfrm>
          <a:prstGeom prst="rect">
            <a:avLst/>
          </a:prstGeom>
        </p:spPr>
      </p:pic>
    </p:spTree>
    <p:extLst>
      <p:ext uri="{BB962C8B-B14F-4D97-AF65-F5344CB8AC3E}">
        <p14:creationId xmlns:p14="http://schemas.microsoft.com/office/powerpoint/2010/main" val="357831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D6121909-8696-4DC1-ACAA-69E14514FD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6759601" y="133597"/>
            <a:ext cx="3436897" cy="475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763ECA74-7793-4B14-858E-39C4878A0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1" y="50469"/>
            <a:ext cx="4088436" cy="672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DFBE1E-E713-4679-B56D-6B2A16148706}"/>
              </a:ext>
            </a:extLst>
          </p:cNvPr>
          <p:cNvSpPr/>
          <p:nvPr/>
        </p:nvSpPr>
        <p:spPr>
          <a:xfrm>
            <a:off x="4572000" y="5126463"/>
            <a:ext cx="7403375" cy="523220"/>
          </a:xfrm>
          <a:prstGeom prst="rect">
            <a:avLst/>
          </a:prstGeom>
        </p:spPr>
        <p:txBody>
          <a:bodyPr wrap="square">
            <a:spAutoFit/>
          </a:bodyPr>
          <a:lstStyle/>
          <a:p>
            <a:pPr algn="ctr"/>
            <a:r>
              <a:rPr lang="en-GB" sz="1400" dirty="0">
                <a:solidFill>
                  <a:schemeClr val="bg2">
                    <a:lumMod val="50000"/>
                  </a:schemeClr>
                </a:solidFill>
                <a:latin typeface="Lato" panose="020F0502020204030203" pitchFamily="34"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DB3FBE3E-B49D-4EC6-8BEC-08889D458B82}"/>
              </a:ext>
            </a:extLst>
          </p:cNvPr>
          <p:cNvSpPr/>
          <p:nvPr/>
        </p:nvSpPr>
        <p:spPr>
          <a:xfrm>
            <a:off x="7955280" y="6544040"/>
            <a:ext cx="4236720" cy="230832"/>
          </a:xfrm>
          <a:prstGeom prst="rect">
            <a:avLst/>
          </a:prstGeom>
        </p:spPr>
        <p:txBody>
          <a:bodyPr wrap="square">
            <a:spAutoFit/>
          </a:bodyPr>
          <a:lstStyle/>
          <a:p>
            <a:pPr algn="ctr"/>
            <a:r>
              <a:rPr lang="en-GB" sz="900" dirty="0">
                <a:solidFill>
                  <a:srgbClr val="008080"/>
                </a:solidFill>
                <a:latin typeface="Lato" panose="020F0502020204030203" pitchFamily="34" charset="0"/>
              </a:rPr>
              <a:t>Thompson, D.W. (1917). </a:t>
            </a:r>
            <a:r>
              <a:rPr lang="en-GB" sz="900" i="1" dirty="0">
                <a:solidFill>
                  <a:srgbClr val="008080"/>
                </a:solidFill>
                <a:latin typeface="Lato" panose="020F0502020204030203" pitchFamily="34" charset="0"/>
              </a:rPr>
              <a:t>On Growth and Form</a:t>
            </a:r>
            <a:r>
              <a:rPr lang="en-GB" sz="900" dirty="0">
                <a:solidFill>
                  <a:srgbClr val="008080"/>
                </a:solidFill>
                <a:latin typeface="Lato" panose="020F0502020204030203" pitchFamily="34" charset="0"/>
              </a:rPr>
              <a:t>. Cambridge University Press.</a:t>
            </a:r>
          </a:p>
        </p:txBody>
      </p:sp>
    </p:spTree>
    <p:extLst>
      <p:ext uri="{BB962C8B-B14F-4D97-AF65-F5344CB8AC3E}">
        <p14:creationId xmlns:p14="http://schemas.microsoft.com/office/powerpoint/2010/main" val="35156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A1CED-3C61-4567-863A-C1CAA9FDA6B6}"/>
              </a:ext>
            </a:extLst>
          </p:cNvPr>
          <p:cNvSpPr/>
          <p:nvPr/>
        </p:nvSpPr>
        <p:spPr>
          <a:xfrm>
            <a:off x="409303" y="1319701"/>
            <a:ext cx="7101840" cy="5082289"/>
          </a:xfrm>
          <a:prstGeom prst="rect">
            <a:avLst/>
          </a:prstGeom>
        </p:spPr>
        <p:txBody>
          <a:bodyPr wrap="square">
            <a:spAutoFit/>
          </a:bodyPr>
          <a:lstStyle/>
          <a:p>
            <a:r>
              <a:rPr lang="en-GB" sz="3600" dirty="0">
                <a:solidFill>
                  <a:srgbClr val="008080"/>
                </a:solidFill>
                <a:latin typeface="Lato" panose="020F0502020204030203" pitchFamily="34" charset="0"/>
              </a:rPr>
              <a:t>Towards a statistical framework</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r>
              <a:rPr lang="en-GB" sz="1600" dirty="0">
                <a:solidFill>
                  <a:schemeClr val="bg2">
                    <a:lumMod val="50000"/>
                  </a:schemeClr>
                </a:solidFill>
                <a:latin typeface="Lato" panose="020F0502020204030203" pitchFamily="34" charset="0"/>
              </a:rPr>
              <a:t>From the 1960s onwards...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Fred Bookstein (founder of modern-day GMM)</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Dennis Slice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Miriam Zelditch</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Norman MacLeod</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Ian Dryden and </a:t>
            </a:r>
            <a:r>
              <a:rPr lang="en-GB" sz="1600" kern="0" dirty="0" err="1">
                <a:solidFill>
                  <a:schemeClr val="bg2">
                    <a:lumMod val="50000"/>
                  </a:schemeClr>
                </a:solidFill>
                <a:latin typeface="Lato" panose="020F0502020204030203" pitchFamily="34" charset="0"/>
              </a:rPr>
              <a:t>Kanti</a:t>
            </a:r>
            <a:r>
              <a:rPr lang="en-GB" sz="1600" kern="0" dirty="0">
                <a:solidFill>
                  <a:schemeClr val="bg2">
                    <a:lumMod val="50000"/>
                  </a:schemeClr>
                </a:solidFill>
                <a:latin typeface="Lato" panose="020F0502020204030203" pitchFamily="34" charset="0"/>
              </a:rPr>
              <a:t> </a:t>
            </a:r>
            <a:r>
              <a:rPr lang="en-GB" sz="1600" kern="0" dirty="0" err="1">
                <a:solidFill>
                  <a:schemeClr val="bg2">
                    <a:lumMod val="50000"/>
                  </a:schemeClr>
                </a:solidFill>
                <a:latin typeface="Lato" panose="020F0502020204030203" pitchFamily="34" charset="0"/>
              </a:rPr>
              <a:t>Mardia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James Rohlf</a:t>
            </a:r>
          </a:p>
          <a:p>
            <a:pPr marL="571500" indent="-571500">
              <a:buFont typeface="Wingdings" panose="05000000000000000000" pitchFamily="2" charset="2"/>
              <a:buChar char="§"/>
            </a:pPr>
            <a:endParaRPr lang="en-GB" sz="1600" dirty="0">
              <a:latin typeface="Lato" panose="020F0502020204030203" pitchFamily="34" charset="0"/>
            </a:endParaRPr>
          </a:p>
        </p:txBody>
      </p:sp>
      <p:pic>
        <p:nvPicPr>
          <p:cNvPr id="5" name="Picture 4" descr="A close up of a sign&#10;&#10;Description automatically generated">
            <a:extLst>
              <a:ext uri="{FF2B5EF4-FFF2-40B4-BE49-F238E27FC236}">
                <a16:creationId xmlns:a16="http://schemas.microsoft.com/office/drawing/2014/main" id="{60B2D02A-9E69-4F9F-A35E-340DA2B38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207" y="906990"/>
            <a:ext cx="3857490" cy="5495000"/>
          </a:xfrm>
          <a:prstGeom prst="rect">
            <a:avLst/>
          </a:prstGeom>
        </p:spPr>
      </p:pic>
    </p:spTree>
    <p:extLst>
      <p:ext uri="{BB962C8B-B14F-4D97-AF65-F5344CB8AC3E}">
        <p14:creationId xmlns:p14="http://schemas.microsoft.com/office/powerpoint/2010/main" val="212388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83A4-604D-4B30-9B9A-5F84837092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A0E99D-B054-4859-B0C8-D2934E5DBD6C}"/>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E364402A-79E2-425D-9059-915451F54676}"/>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8E759BA2-8CE6-46DA-A16B-2F1494D60411}"/>
              </a:ext>
            </a:extLst>
          </p:cNvPr>
          <p:cNvSpPr txBox="1"/>
          <p:nvPr/>
        </p:nvSpPr>
        <p:spPr>
          <a:xfrm>
            <a:off x="522515" y="1182349"/>
            <a:ext cx="7334793" cy="2677656"/>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p>
        </p:txBody>
      </p:sp>
    </p:spTree>
    <p:extLst>
      <p:ext uri="{BB962C8B-B14F-4D97-AF65-F5344CB8AC3E}">
        <p14:creationId xmlns:p14="http://schemas.microsoft.com/office/powerpoint/2010/main" val="334400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D0E0AD-7EE4-468E-BEDB-2378E52ABF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C40B50D4-3347-4CA6-A412-4D811542BDE3}"/>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Lato" panose="020F0502020204030203" pitchFamily="34" charset="0"/>
              </a:rPr>
              <a:t>How do we ‘do’ GMM?</a:t>
            </a:r>
          </a:p>
        </p:txBody>
      </p:sp>
      <p:pic>
        <p:nvPicPr>
          <p:cNvPr id="6" name="Graphic 5">
            <a:extLst>
              <a:ext uri="{FF2B5EF4-FFF2-40B4-BE49-F238E27FC236}">
                <a16:creationId xmlns:a16="http://schemas.microsoft.com/office/drawing/2014/main" id="{12134479-A330-4661-8658-619D0BEC1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333675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98BE6-7C13-4C66-A446-C889FBF8332B}"/>
              </a:ext>
            </a:extLst>
          </p:cNvPr>
          <p:cNvSpPr txBox="1"/>
          <p:nvPr/>
        </p:nvSpPr>
        <p:spPr>
          <a:xfrm>
            <a:off x="585647" y="614681"/>
            <a:ext cx="9577256" cy="646331"/>
          </a:xfrm>
          <a:prstGeom prst="rect">
            <a:avLst/>
          </a:prstGeom>
          <a:noFill/>
        </p:spPr>
        <p:txBody>
          <a:bodyPr wrap="square" rtlCol="0">
            <a:spAutoFit/>
          </a:bodyPr>
          <a:lstStyle/>
          <a:p>
            <a:r>
              <a:rPr lang="en-GB" sz="3600" dirty="0">
                <a:solidFill>
                  <a:schemeClr val="bg2">
                    <a:lumMod val="50000"/>
                  </a:schemeClr>
                </a:solidFill>
                <a:latin typeface="Lato" panose="020F0502020204030203" pitchFamily="34" charset="0"/>
              </a:rPr>
              <a:t>Stage 1: Dataset creation</a:t>
            </a:r>
          </a:p>
        </p:txBody>
      </p:sp>
      <p:sp>
        <p:nvSpPr>
          <p:cNvPr id="5" name="Content Placeholder 2">
            <a:extLst>
              <a:ext uri="{FF2B5EF4-FFF2-40B4-BE49-F238E27FC236}">
                <a16:creationId xmlns:a16="http://schemas.microsoft.com/office/drawing/2014/main" id="{5373EEE1-26D5-4F48-8138-0665071E9F9D}"/>
              </a:ext>
            </a:extLst>
          </p:cNvPr>
          <p:cNvSpPr>
            <a:spLocks noGrp="1"/>
          </p:cNvSpPr>
          <p:nvPr>
            <p:ph idx="1"/>
          </p:nvPr>
        </p:nvSpPr>
        <p:spPr>
          <a:xfrm>
            <a:off x="838200" y="1825625"/>
            <a:ext cx="10515600" cy="4351338"/>
          </a:xfrm>
        </p:spPr>
        <p:txBody>
          <a:bodyPr>
            <a:normAutofit/>
          </a:bodyPr>
          <a:lstStyle/>
          <a:p>
            <a:pPr marL="0" indent="0">
              <a:buSzPct val="100000"/>
              <a:buNone/>
            </a:pPr>
            <a:r>
              <a:rPr lang="en-GB" sz="1800" dirty="0">
                <a:solidFill>
                  <a:schemeClr val="bg2">
                    <a:lumMod val="50000"/>
                  </a:schemeClr>
                </a:solidFill>
                <a:latin typeface="Lato" panose="020F0502020204030203" pitchFamily="34" charset="0"/>
              </a:rPr>
              <a:t>Methods include…</a:t>
            </a:r>
            <a:br>
              <a:rPr lang="en-GB" sz="1800" dirty="0">
                <a:latin typeface="Lato" panose="020F0502020204030203" pitchFamily="34" charset="0"/>
              </a:rPr>
            </a:br>
            <a:endParaRPr lang="en-GB" sz="180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CT scanning</a:t>
            </a:r>
            <a:br>
              <a:rPr lang="en-GB" sz="1600" kern="0" dirty="0">
                <a:solidFill>
                  <a:srgbClr val="008080"/>
                </a:solidFill>
                <a:latin typeface="Lato" panose="020F0502020204030203" pitchFamily="34" charset="0"/>
              </a:rPr>
            </a:br>
            <a:endParaRPr lang="en-GB" sz="1600" kern="0" dirty="0">
              <a:solidFill>
                <a:srgbClr val="008080"/>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Photogrammetry</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 </a:t>
            </a:r>
            <a:r>
              <a:rPr lang="en-GB" sz="1600" b="1" kern="0" dirty="0">
                <a:solidFill>
                  <a:srgbClr val="008080"/>
                </a:solidFill>
                <a:latin typeface="Lato" panose="020F0502020204030203" pitchFamily="34" charset="0"/>
              </a:rPr>
              <a:t>structure from motion </a:t>
            </a:r>
            <a:r>
              <a:rPr lang="en-GB" sz="1600" kern="0" dirty="0">
                <a:solidFill>
                  <a:schemeClr val="accent6"/>
                </a:solidFill>
                <a:latin typeface="Lato" panose="020F0502020204030203" pitchFamily="34" charset="0"/>
              </a:rPr>
              <a:t>(</a:t>
            </a:r>
            <a:r>
              <a:rPr lang="en-GB" sz="1600" b="1" kern="0" dirty="0" err="1">
                <a:solidFill>
                  <a:srgbClr val="008080"/>
                </a:solidFill>
                <a:latin typeface="Lato" panose="020F0502020204030203" pitchFamily="34" charset="0"/>
              </a:rPr>
              <a:t>SfM</a:t>
            </a:r>
            <a:r>
              <a:rPr lang="en-GB" sz="1600" kern="0" dirty="0">
                <a:solidFill>
                  <a:schemeClr val="accent6"/>
                </a:solidFill>
                <a:latin typeface="Lato" panose="020F0502020204030203" pitchFamily="34" charset="0"/>
              </a:rPr>
              <a:t>)</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Microphotogrammetry</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Microscribe</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3D scanners</a:t>
            </a:r>
            <a:r>
              <a:rPr lang="en-GB" sz="1600" b="1"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(e.g. </a:t>
            </a:r>
            <a:r>
              <a:rPr lang="en-GB" sz="1600" kern="0" dirty="0" err="1">
                <a:solidFill>
                  <a:schemeClr val="bg2">
                    <a:lumMod val="50000"/>
                  </a:schemeClr>
                </a:solidFill>
                <a:latin typeface="Lato" panose="020F0502020204030203" pitchFamily="34" charset="0"/>
              </a:rPr>
              <a:t>NextEngine</a:t>
            </a:r>
            <a:r>
              <a:rPr lang="en-GB" sz="1600" kern="0" dirty="0">
                <a:solidFill>
                  <a:schemeClr val="bg2">
                    <a:lumMod val="50000"/>
                  </a:schemeClr>
                </a:solidFill>
                <a:latin typeface="Lato" panose="020F0502020204030203" pitchFamily="34" charset="0"/>
              </a:rPr>
              <a:t>)</a:t>
            </a:r>
            <a:br>
              <a:rPr lang="en-GB" sz="1600" kern="0" dirty="0">
                <a:latin typeface="Lato" panose="020F0502020204030203" pitchFamily="34" charset="0"/>
              </a:rPr>
            </a:br>
            <a:endParaRPr lang="en-GB" sz="1600" kern="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Data obtained from </a:t>
            </a:r>
            <a:r>
              <a:rPr lang="en-GB" sz="1600" b="1" kern="0" dirty="0">
                <a:solidFill>
                  <a:srgbClr val="008080"/>
                </a:solidFill>
                <a:latin typeface="Lato" panose="020F0502020204030203" pitchFamily="34" charset="0"/>
              </a:rPr>
              <a:t>drawings</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a:t>
            </a:r>
            <a:r>
              <a:rPr lang="en-GB" sz="1600" kern="0" dirty="0">
                <a:solidFill>
                  <a:schemeClr val="accent6"/>
                </a:solidFill>
                <a:latin typeface="Lato" panose="020F0502020204030203" pitchFamily="34" charset="0"/>
              </a:rPr>
              <a:t> </a:t>
            </a:r>
            <a:r>
              <a:rPr lang="en-GB" sz="1600" b="1" kern="0" dirty="0">
                <a:solidFill>
                  <a:srgbClr val="008080"/>
                </a:solidFill>
                <a:latin typeface="Lato" panose="020F0502020204030203" pitchFamily="34" charset="0"/>
              </a:rPr>
              <a:t>photographs</a:t>
            </a:r>
            <a:r>
              <a:rPr lang="en-GB" sz="1600" kern="0" dirty="0">
                <a:solidFill>
                  <a:schemeClr val="accent6"/>
                </a:solidFill>
                <a:latin typeface="Lato" panose="020F0502020204030203" pitchFamily="34" charset="0"/>
              </a:rPr>
              <a:t> </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0" indent="-25200" fontAlgn="base">
              <a:lnSpc>
                <a:spcPct val="99000"/>
              </a:lnSpc>
              <a:spcBef>
                <a:spcPts val="600"/>
              </a:spcBef>
              <a:spcAft>
                <a:spcPct val="0"/>
              </a:spcAft>
              <a:buClr>
                <a:srgbClr val="000000"/>
              </a:buClr>
              <a:buSzPct val="100000"/>
              <a:buNone/>
            </a:pPr>
            <a:r>
              <a:rPr lang="en-GB" sz="1600" kern="0" dirty="0">
                <a:solidFill>
                  <a:schemeClr val="bg2">
                    <a:lumMod val="50000"/>
                  </a:schemeClr>
                </a:solidFill>
                <a:latin typeface="Lato" panose="020F0502020204030203" pitchFamily="34" charset="0"/>
              </a:rPr>
              <a:t>Note: Considered the error associated with each technique</a:t>
            </a:r>
            <a:r>
              <a:rPr lang="en-GB" sz="1800" kern="0" dirty="0">
                <a:solidFill>
                  <a:schemeClr val="bg2">
                    <a:lumMod val="50000"/>
                  </a:schemeClr>
                </a:solidFill>
                <a:latin typeface="Lato" panose="020F0502020204030203" pitchFamily="34" charset="0"/>
              </a:rPr>
              <a:t>!</a:t>
            </a: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a:p>
            <a:pPr marL="0" indent="0">
              <a:buSzPct val="100000"/>
              <a:buNone/>
            </a:pPr>
            <a:endParaRPr lang="en-GB" sz="2000" dirty="0">
              <a:solidFill>
                <a:schemeClr val="accent6"/>
              </a:solidFill>
              <a:latin typeface="Lato" panose="020F0502020204030203" pitchFamily="34" charset="0"/>
            </a:endParaRP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3623C9F4-3479-46AC-9B40-29119A2C1EB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7326" r="61647"/>
                    </a14:imgEffect>
                  </a14:imgLayer>
                </a14:imgProps>
              </a:ext>
            </a:extLst>
          </a:blip>
          <a:srcRect l="34286" t="-24" r="35313"/>
          <a:stretch/>
        </p:blipFill>
        <p:spPr>
          <a:xfrm>
            <a:off x="8010136" y="681037"/>
            <a:ext cx="3204331" cy="5927271"/>
          </a:xfrm>
          <a:prstGeom prst="rect">
            <a:avLst/>
          </a:prstGeom>
        </p:spPr>
      </p:pic>
    </p:spTree>
    <p:extLst>
      <p:ext uri="{BB962C8B-B14F-4D97-AF65-F5344CB8AC3E}">
        <p14:creationId xmlns:p14="http://schemas.microsoft.com/office/powerpoint/2010/main" val="16245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5400" dirty="0">
                <a:solidFill>
                  <a:schemeClr val="bg2">
                    <a:lumMod val="50000"/>
                  </a:schemeClr>
                </a:solidFill>
                <a:latin typeface="Lato" panose="020F0502020204030203" pitchFamily="34" charset="0"/>
              </a:rPr>
              <a:t>Welcome!</a:t>
            </a:r>
            <a:endParaRPr lang="en-GB" sz="5400" dirty="0">
              <a:solidFill>
                <a:schemeClr val="bg2">
                  <a:lumMod val="50000"/>
                </a:schemeClr>
              </a:solidFill>
              <a:latin typeface="Lato" panose="020F0502020204030203" pitchFamily="34"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solidFill>
                  <a:schemeClr val="bg2">
                    <a:lumMod val="50000"/>
                  </a:schemeClr>
                </a:solidFill>
                <a:latin typeface="Lato" panose="020F0502020204030203" pitchFamily="34" charset="0"/>
              </a:rPr>
              <a:t>Find the workshop materials </a:t>
            </a:r>
            <a:br>
              <a:rPr lang="en-GB" sz="1800" dirty="0">
                <a:latin typeface="Lato" panose="020F0502020204030203" pitchFamily="34" charset="0"/>
              </a:rPr>
            </a:br>
            <a:r>
              <a:rPr lang="en-GB" sz="1800" dirty="0">
                <a:solidFill>
                  <a:srgbClr val="008080"/>
                </a:solidFill>
                <a:latin typeface="Lato" panose="020F0502020204030203" pitchFamily="34" charset="0"/>
                <a:hlinkClick r:id="rId2"/>
              </a:rPr>
              <a:t>https://github.com/CSHoggard/-workshopjapan2020</a:t>
            </a:r>
            <a:br>
              <a:rPr lang="en-GB" sz="1800" dirty="0">
                <a:solidFill>
                  <a:srgbClr val="008080"/>
                </a:solidFill>
                <a:latin typeface="Lato" panose="020F0502020204030203" pitchFamily="34" charset="0"/>
              </a:rPr>
            </a:br>
            <a:br>
              <a:rPr lang="en-GB" sz="1800" dirty="0">
                <a:latin typeface="Lato" panose="020F0502020204030203" pitchFamily="34" charset="0"/>
              </a:rPr>
            </a:br>
            <a:endParaRPr lang="en-GB" sz="1800" dirty="0">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Immediate feedback? 		</a:t>
            </a:r>
            <a:r>
              <a:rPr lang="en-GB" b="1" dirty="0">
                <a:solidFill>
                  <a:srgbClr val="008080"/>
                </a:solidFill>
                <a:latin typeface="Lato" panose="020F0502020204030203" pitchFamily="34" charset="0"/>
              </a:rPr>
              <a:t>Zoom</a:t>
            </a:r>
            <a:r>
              <a:rPr lang="en-GB" dirty="0">
                <a:solidFill>
                  <a:srgbClr val="008080"/>
                </a:solidFill>
                <a:latin typeface="Lato" panose="020F0502020204030203" pitchFamily="34" charset="0"/>
              </a:rPr>
              <a:t> (emojis and chat</a:t>
            </a:r>
            <a:r>
              <a:rPr lang="en-GB" dirty="0">
                <a:solidFill>
                  <a:schemeClr val="bg2">
                    <a:lumMod val="50000"/>
                  </a:schemeClr>
                </a:solidFill>
                <a:latin typeface="Lato" panose="020F0502020204030203" pitchFamily="34" charset="0"/>
              </a:rPr>
              <a:t>)</a:t>
            </a:r>
            <a:br>
              <a:rPr lang="en-GB" dirty="0">
                <a:solidFill>
                  <a:schemeClr val="bg2">
                    <a:lumMod val="50000"/>
                  </a:schemeClr>
                </a:solidFill>
                <a:latin typeface="Lato" panose="020F0502020204030203" pitchFamily="34" charset="0"/>
              </a:rPr>
            </a:br>
            <a:endParaRPr lang="en-GB" dirty="0">
              <a:solidFill>
                <a:schemeClr val="bg2">
                  <a:lumMod val="50000"/>
                </a:schemeClr>
              </a:solidFill>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Questions?				</a:t>
            </a:r>
            <a:r>
              <a:rPr lang="en-GB" b="1" dirty="0">
                <a:solidFill>
                  <a:srgbClr val="008080"/>
                </a:solidFill>
                <a:latin typeface="Lato" panose="020F0502020204030203" pitchFamily="34" charset="0"/>
              </a:rPr>
              <a:t>Slack and Google Document</a:t>
            </a: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sp>
        <p:nvSpPr>
          <p:cNvPr id="6" name="Content Placeholder 4">
            <a:extLst>
              <a:ext uri="{FF2B5EF4-FFF2-40B4-BE49-F238E27FC236}">
                <a16:creationId xmlns:a16="http://schemas.microsoft.com/office/drawing/2014/main" id="{E5FCCBD0-5CE4-4255-8681-0D3E906FF062}"/>
              </a:ext>
            </a:extLst>
          </p:cNvPr>
          <p:cNvSpPr>
            <a:spLocks noGrp="1"/>
          </p:cNvSpPr>
          <p:nvPr>
            <p:ph idx="1"/>
          </p:nvPr>
        </p:nvSpPr>
        <p:spPr>
          <a:xfrm>
            <a:off x="801282" y="1937248"/>
            <a:ext cx="6721249" cy="3937484"/>
          </a:xfrm>
        </p:spPr>
        <p:txBody>
          <a:bodyPr>
            <a:normAutofit/>
          </a:bodyPr>
          <a:lstStyle/>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Central to geometric morphometrics are landmarks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b="1" dirty="0">
                <a:solidFill>
                  <a:schemeClr val="bg1"/>
                </a:solidFill>
                <a:latin typeface="Lato" panose="020F0502020204030203" pitchFamily="34" charset="0"/>
              </a:rPr>
              <a:t>Landmark</a:t>
            </a:r>
            <a:r>
              <a:rPr lang="en-GB" sz="1600" dirty="0">
                <a:solidFill>
                  <a:schemeClr val="bg1"/>
                </a:solidFill>
                <a:latin typeface="Lato" panose="020F0502020204030203" pitchFamily="34" charset="0"/>
              </a:rPr>
              <a:t>: coordinate point used to represent a shape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and/or a homologous point on a structure </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Quantifiable as Cartesian coordinates (x , y / z coordinates)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Variety of different ways of approaching what type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of landmarks are necessary</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Can be treated as individual points or converted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(using various techniques) into curves and outlines</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513823" y="2550038"/>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455200"/>
            <a:ext cx="3163045" cy="230832"/>
          </a:xfrm>
          <a:prstGeom prst="rect">
            <a:avLst/>
          </a:prstGeom>
        </p:spPr>
        <p:txBody>
          <a:bodyPr wrap="none">
            <a:spAutoFit/>
          </a:bodyPr>
          <a:lstStyle/>
          <a:p>
            <a:r>
              <a:rPr lang="en-GB" sz="900" dirty="0">
                <a:solidFill>
                  <a:schemeClr val="bg1"/>
                </a:solidFill>
                <a:latin typeface="Lato" panose="020F0502020204030203" pitchFamily="34" charset="0"/>
              </a:rPr>
              <a:t>Claude, J. (2008). </a:t>
            </a:r>
            <a:r>
              <a:rPr lang="en-GB" sz="900" i="1" dirty="0">
                <a:solidFill>
                  <a:schemeClr val="bg1"/>
                </a:solidFill>
                <a:latin typeface="Lato" panose="020F0502020204030203" pitchFamily="34" charset="0"/>
              </a:rPr>
              <a:t>Morphometrics with R.</a:t>
            </a:r>
            <a:r>
              <a:rPr lang="en-GB" sz="900" dirty="0">
                <a:solidFill>
                  <a:schemeClr val="bg1"/>
                </a:solidFill>
                <a:latin typeface="Lato" panose="020F0502020204030203" pitchFamily="34" charset="0"/>
              </a:rPr>
              <a:t> Springer Publishing.</a:t>
            </a:r>
          </a:p>
        </p:txBody>
      </p:sp>
    </p:spTree>
    <p:extLst>
      <p:ext uri="{BB962C8B-B14F-4D97-AF65-F5344CB8AC3E}">
        <p14:creationId xmlns:p14="http://schemas.microsoft.com/office/powerpoint/2010/main" val="1319096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880433"/>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Various types of 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 </a:t>
            </a:r>
            <a:r>
              <a:rPr lang="en-GB" sz="1600" kern="0" dirty="0">
                <a:solidFill>
                  <a:schemeClr val="bg1"/>
                </a:solidFill>
                <a:latin typeface="Lato" panose="020F0502020204030203" pitchFamily="34" charset="0"/>
              </a:rPr>
              <a:t>Homologous biological structures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 </a:t>
            </a:r>
            <a:r>
              <a:rPr lang="en-GB" sz="1600" kern="0" dirty="0">
                <a:solidFill>
                  <a:schemeClr val="bg1"/>
                </a:solidFill>
                <a:latin typeface="Lato" panose="020F0502020204030203" pitchFamily="34" charset="0"/>
              </a:rPr>
              <a:t>Geometric definition e.g. greatest curvature</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III: </a:t>
            </a:r>
            <a:r>
              <a:rPr lang="en-GB" sz="1600" kern="0" dirty="0">
                <a:solidFill>
                  <a:schemeClr val="bg1"/>
                </a:solidFill>
                <a:latin typeface="Lato" panose="020F0502020204030203" pitchFamily="34" charset="0"/>
              </a:rPr>
              <a:t>Point with reference to another point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example: </a:t>
            </a:r>
            <a:r>
              <a:rPr lang="en-GB" sz="1600" b="1" kern="0" dirty="0">
                <a:solidFill>
                  <a:schemeClr val="bg1"/>
                </a:solidFill>
                <a:latin typeface="Lato" panose="020F0502020204030203" pitchFamily="34" charset="0"/>
              </a:rPr>
              <a:t>semilandmarks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Placed using an algorithm</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Equidistant and placed between one or two end-points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a:t>
            </a:r>
            <a:r>
              <a:rPr lang="en-GB" sz="1600" b="1" kern="0" dirty="0">
                <a:solidFill>
                  <a:schemeClr val="bg1"/>
                </a:solidFill>
                <a:latin typeface="Lato" panose="020F0502020204030203" pitchFamily="34" charset="0"/>
              </a:rPr>
              <a:t>Type III landmark</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See also sliding semilandmarks</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291552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937248"/>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sample aspects which are of archaeological interest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be repeatable and identifiable on all examples (if possible)</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cover as much of the shape as possible </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Sufficient as to not increase the ‘weighting of areas’</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always be plotted in the same order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(otherwise the math wouldn’t work!)</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324609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6" y="614681"/>
            <a:ext cx="10550439"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 (some observations)</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3" y="1937247"/>
            <a:ext cx="11117944" cy="4659495"/>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Bioarchaeologists… </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number of points of morphological correspondence on specimens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Easier to study three-dimensional shape (orientation is less of an issue)</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Archaeologists studying non-biological material…</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creativity and thought is needed in orienting specimens and placing landmarks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Fewer case studies to compare geometric morphometric methodologies</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all archaeologists…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Fragmentation and sample size (representation of a population) need to be considered </a:t>
            </a:r>
          </a:p>
        </p:txBody>
      </p:sp>
    </p:spTree>
    <p:extLst>
      <p:ext uri="{BB962C8B-B14F-4D97-AF65-F5344CB8AC3E}">
        <p14:creationId xmlns:p14="http://schemas.microsoft.com/office/powerpoint/2010/main" val="3579157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73EA-93E7-4889-B1E5-5A638816D1B4}"/>
              </a:ext>
            </a:extLst>
          </p:cNvPr>
          <p:cNvPicPr>
            <a:picLocks noChangeAspect="1"/>
          </p:cNvPicPr>
          <p:nvPr/>
        </p:nvPicPr>
        <p:blipFill>
          <a:blip r:embed="rId3"/>
          <a:stretch>
            <a:fillRect/>
          </a:stretch>
        </p:blipFill>
        <p:spPr>
          <a:xfrm>
            <a:off x="1590675" y="245608"/>
            <a:ext cx="9010650" cy="2447925"/>
          </a:xfrm>
          <a:prstGeom prst="rect">
            <a:avLst/>
          </a:prstGeom>
        </p:spPr>
      </p:pic>
      <p:pic>
        <p:nvPicPr>
          <p:cNvPr id="7" name="Picture 6">
            <a:extLst>
              <a:ext uri="{FF2B5EF4-FFF2-40B4-BE49-F238E27FC236}">
                <a16:creationId xmlns:a16="http://schemas.microsoft.com/office/drawing/2014/main" id="{E4D7AC80-EB29-4F27-9D8D-5DD26DE86580}"/>
              </a:ext>
            </a:extLst>
          </p:cNvPr>
          <p:cNvPicPr>
            <a:picLocks noChangeAspect="1"/>
          </p:cNvPicPr>
          <p:nvPr/>
        </p:nvPicPr>
        <p:blipFill>
          <a:blip r:embed="rId4"/>
          <a:stretch>
            <a:fillRect/>
          </a:stretch>
        </p:blipFill>
        <p:spPr>
          <a:xfrm>
            <a:off x="580927" y="3118078"/>
            <a:ext cx="2019496" cy="3494314"/>
          </a:xfrm>
          <a:prstGeom prst="rect">
            <a:avLst/>
          </a:prstGeom>
        </p:spPr>
      </p:pic>
      <p:sp>
        <p:nvSpPr>
          <p:cNvPr id="8" name="Rectangle 7">
            <a:extLst>
              <a:ext uri="{FF2B5EF4-FFF2-40B4-BE49-F238E27FC236}">
                <a16:creationId xmlns:a16="http://schemas.microsoft.com/office/drawing/2014/main" id="{AAFE639E-F83A-4FDB-9058-3C1C396D657C}"/>
              </a:ext>
            </a:extLst>
          </p:cNvPr>
          <p:cNvSpPr/>
          <p:nvPr/>
        </p:nvSpPr>
        <p:spPr>
          <a:xfrm>
            <a:off x="580927" y="442504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0B9A74A-2DF6-41D8-B01D-288B85FAC7C9}"/>
              </a:ext>
            </a:extLst>
          </p:cNvPr>
          <p:cNvSpPr/>
          <p:nvPr/>
        </p:nvSpPr>
        <p:spPr>
          <a:xfrm>
            <a:off x="629913" y="613818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lose up of a light&#10;&#10;Description automatically generated">
            <a:extLst>
              <a:ext uri="{FF2B5EF4-FFF2-40B4-BE49-F238E27FC236}">
                <a16:creationId xmlns:a16="http://schemas.microsoft.com/office/drawing/2014/main" id="{65692F62-EE45-45AC-A299-2C490D592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772" y="2779837"/>
            <a:ext cx="3978947" cy="3580371"/>
          </a:xfrm>
          <a:prstGeom prst="rect">
            <a:avLst/>
          </a:prstGeom>
        </p:spPr>
      </p:pic>
      <p:pic>
        <p:nvPicPr>
          <p:cNvPr id="16" name="Picture 15" descr="A close up of a map&#10;&#10;Description automatically generated">
            <a:extLst>
              <a:ext uri="{FF2B5EF4-FFF2-40B4-BE49-F238E27FC236}">
                <a16:creationId xmlns:a16="http://schemas.microsoft.com/office/drawing/2014/main" id="{3B7BC67A-4272-4FE9-B1D8-9F3556C385A9}"/>
              </a:ext>
            </a:extLst>
          </p:cNvPr>
          <p:cNvPicPr>
            <a:picLocks noChangeAspect="1"/>
          </p:cNvPicPr>
          <p:nvPr/>
        </p:nvPicPr>
        <p:blipFill rotWithShape="1">
          <a:blip r:embed="rId6">
            <a:extLst>
              <a:ext uri="{28A0092B-C50C-407E-A947-70E740481C1C}">
                <a14:useLocalDpi xmlns:a14="http://schemas.microsoft.com/office/drawing/2010/main" val="0"/>
              </a:ext>
            </a:extLst>
          </a:blip>
          <a:srcRect t="49921"/>
          <a:stretch/>
        </p:blipFill>
        <p:spPr>
          <a:xfrm>
            <a:off x="7338316" y="3325431"/>
            <a:ext cx="4406464" cy="2819710"/>
          </a:xfrm>
          <a:prstGeom prst="rect">
            <a:avLst/>
          </a:prstGeom>
        </p:spPr>
      </p:pic>
    </p:spTree>
    <p:extLst>
      <p:ext uri="{BB962C8B-B14F-4D97-AF65-F5344CB8AC3E}">
        <p14:creationId xmlns:p14="http://schemas.microsoft.com/office/powerpoint/2010/main" val="292345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5">
            <a:extLst>
              <a:ext uri="{FF2B5EF4-FFF2-40B4-BE49-F238E27FC236}">
                <a16:creationId xmlns:a16="http://schemas.microsoft.com/office/drawing/2014/main" id="{A9FD2249-8C13-4D2C-BA0F-0DD8440D4D24}"/>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prstClr val="white"/>
                </a:solidFill>
                <a:latin typeface="Lato" panose="020F0502020204030203" pitchFamily="34" charset="0"/>
              </a:rPr>
              <a:t>Stage 3: Landmark digitisation</a:t>
            </a:r>
          </a:p>
        </p:txBody>
      </p:sp>
      <p:sp>
        <p:nvSpPr>
          <p:cNvPr id="7" name="Content Placeholder 4">
            <a:extLst>
              <a:ext uri="{FF2B5EF4-FFF2-40B4-BE49-F238E27FC236}">
                <a16:creationId xmlns:a16="http://schemas.microsoft.com/office/drawing/2014/main" id="{E45689D2-A96E-4DE1-9626-70686E5418AF}"/>
              </a:ext>
            </a:extLst>
          </p:cNvPr>
          <p:cNvSpPr>
            <a:spLocks noGrp="1"/>
          </p:cNvSpPr>
          <p:nvPr>
            <p:ph idx="1"/>
          </p:nvPr>
        </p:nvSpPr>
        <p:spPr>
          <a:xfrm>
            <a:off x="801913" y="1937247"/>
            <a:ext cx="11117944" cy="4659495"/>
          </a:xfrm>
        </p:spPr>
        <p:txBody>
          <a:bodyPr>
            <a:normAutofit/>
          </a:bodyPr>
          <a:lstStyle/>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programs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 Suite (</a:t>
            </a:r>
            <a:r>
              <a:rPr lang="en-GB" sz="1600" i="1" kern="0" dirty="0" err="1">
                <a:solidFill>
                  <a:schemeClr val="bg1"/>
                </a:solidFill>
                <a:latin typeface="Lato" panose="020F0502020204030203" pitchFamily="34" charset="0"/>
              </a:rPr>
              <a:t>TpsUtil</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TpsDig2</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R Packages (</a:t>
            </a:r>
            <a:r>
              <a:rPr lang="en-GB" sz="1600" i="1" kern="0" dirty="0">
                <a:solidFill>
                  <a:schemeClr val="bg1"/>
                </a:solidFill>
                <a:latin typeface="Lato" panose="020F0502020204030203" pitchFamily="34" charset="0"/>
              </a:rPr>
              <a:t>geomorph</a:t>
            </a:r>
            <a:r>
              <a:rPr lang="en-GB" sz="1600" kern="0" dirty="0">
                <a:solidFill>
                  <a:schemeClr val="bg1"/>
                </a:solidFill>
                <a:latin typeface="Lato" panose="020F0502020204030203" pitchFamily="34" charset="0"/>
              </a:rPr>
              <a:t>, </a:t>
            </a:r>
            <a:r>
              <a:rPr lang="en-GB" sz="1600" i="1" kern="0" dirty="0" err="1">
                <a:solidFill>
                  <a:schemeClr val="bg1"/>
                </a:solidFill>
                <a:latin typeface="Lato" panose="020F0502020204030203" pitchFamily="34" charset="0"/>
              </a:rPr>
              <a:t>StereoMorph</a:t>
            </a:r>
            <a:r>
              <a:rPr lang="en-GB" sz="1600" kern="0" dirty="0">
                <a:solidFill>
                  <a:schemeClr val="bg1"/>
                </a:solidFill>
                <a:latin typeface="Lato" panose="020F0502020204030203" pitchFamily="34" charset="0"/>
              </a:rPr>
              <a:t>, </a:t>
            </a:r>
            <a:r>
              <a:rPr lang="en-GB" sz="1600" i="1" kern="0" dirty="0">
                <a:solidFill>
                  <a:schemeClr val="bg1"/>
                </a:solidFill>
                <a:latin typeface="Lato" panose="020F0502020204030203" pitchFamily="34" charset="0"/>
              </a:rPr>
              <a:t>shape</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GUImorph</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 Editor (IDAV)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SlicerMorph</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PhyloNimbus</a:t>
            </a:r>
            <a:r>
              <a:rPr lang="en-GB" sz="1600" kern="0" dirty="0">
                <a:solidFill>
                  <a:schemeClr val="bg1"/>
                </a:solidFill>
                <a:latin typeface="Lato" panose="020F0502020204030203" pitchFamily="34" charset="0"/>
              </a:rPr>
              <a:t> </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output files created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t>
            </a:r>
            <a:r>
              <a:rPr lang="en-GB" sz="1600" kern="0" dirty="0" err="1">
                <a:solidFill>
                  <a:schemeClr val="bg1"/>
                </a:solidFill>
                <a:latin typeface="Lato" panose="020F0502020204030203" pitchFamily="34" charset="0"/>
              </a:rPr>
              <a:t>nts</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.csv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.txt</a:t>
            </a:r>
          </a:p>
        </p:txBody>
      </p:sp>
    </p:spTree>
    <p:extLst>
      <p:ext uri="{BB962C8B-B14F-4D97-AF65-F5344CB8AC3E}">
        <p14:creationId xmlns:p14="http://schemas.microsoft.com/office/powerpoint/2010/main" val="673636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normAutofit/>
          </a:bodyPr>
          <a:lstStyle/>
          <a:p>
            <a:r>
              <a:rPr lang="en-GB" sz="4000" dirty="0">
                <a:solidFill>
                  <a:schemeClr val="bg1"/>
                </a:solidFill>
                <a:latin typeface="Lato" panose="020F0502020204030203" pitchFamily="34"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4686300" y="2492975"/>
            <a:ext cx="7357654" cy="3914175"/>
          </a:xfrm>
        </p:spPr>
        <p:txBody>
          <a:bodyPr/>
          <a:lstStyle/>
          <a:p>
            <a:r>
              <a:rPr lang="en-GB" sz="1800" dirty="0">
                <a:solidFill>
                  <a:schemeClr val="bg1"/>
                </a:solidFill>
                <a:latin typeface="Lato" panose="020F0502020204030203" pitchFamily="34" charset="0"/>
              </a:rPr>
              <a:t>With an increasing number of packages for creating, manipulating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and analysing shape coordinates, and a more code-literate discipline, R is the ideal environment for archaeologists.</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Permits a transparent, repeatable and reproducible GMM workflow.</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Note: you may find certain stages easier to process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outside of the R environment e.g. digitisation (and that is fine!)</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schemeClr val="bg2">
                    <a:lumMod val="50000"/>
                  </a:schemeClr>
                </a:solidFill>
                <a:latin typeface="Lato" panose="020F0502020204030203" pitchFamily="34" charset="0"/>
              </a:rPr>
              <a:t>Stage 3: Landmark digitisation</a:t>
            </a:r>
          </a:p>
        </p:txBody>
      </p:sp>
      <p:sp>
        <p:nvSpPr>
          <p:cNvPr id="5" name="Content Placeholder 4">
            <a:extLst>
              <a:ext uri="{FF2B5EF4-FFF2-40B4-BE49-F238E27FC236}">
                <a16:creationId xmlns:a16="http://schemas.microsoft.com/office/drawing/2014/main" id="{D8AE771D-417B-45EC-8FD2-67937A36EC62}"/>
              </a:ext>
            </a:extLst>
          </p:cNvPr>
          <p:cNvSpPr>
            <a:spLocks noGrp="1"/>
          </p:cNvSpPr>
          <p:nvPr>
            <p:ph idx="1"/>
          </p:nvPr>
        </p:nvSpPr>
        <p:spPr>
          <a:xfrm>
            <a:off x="585647" y="1960078"/>
            <a:ext cx="10522540" cy="4558287"/>
          </a:xfrm>
        </p:spPr>
        <p:txBody>
          <a:bodyPr>
            <a:normAutofit/>
          </a:bodyPr>
          <a:lstStyle/>
          <a:p>
            <a:pPr marL="0" indent="0">
              <a:buNone/>
            </a:pPr>
            <a:r>
              <a:rPr lang="en-GB" sz="1600" dirty="0">
                <a:solidFill>
                  <a:schemeClr val="bg2">
                    <a:lumMod val="50000"/>
                  </a:schemeClr>
                </a:solidFill>
                <a:latin typeface="Lato" panose="020F0502020204030203" pitchFamily="34" charset="0"/>
              </a:rPr>
              <a:t>Ask yourself…</a:t>
            </a:r>
          </a:p>
          <a:p>
            <a:pPr marL="0" indent="0">
              <a:buNone/>
            </a:pPr>
            <a:endParaRPr lang="en-GB" sz="1800" dirty="0">
              <a:solidFill>
                <a:schemeClr val="accent6"/>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Do all my specimens have the correct number of points?</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all my landmarks in the correct order?</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 ID labels correct?</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they to scale? (For size-integrated analyses)</a:t>
            </a:r>
            <a:br>
              <a:rPr lang="en-GB" sz="1800" dirty="0">
                <a:solidFill>
                  <a:schemeClr val="accent6"/>
                </a:solidFill>
                <a:latin typeface="Lato" panose="020F0502020204030203" pitchFamily="34" charset="0"/>
              </a:rPr>
            </a:br>
            <a:endParaRPr lang="en-GB" sz="1800" dirty="0">
              <a:solidFill>
                <a:schemeClr val="accent6"/>
              </a:solidFill>
              <a:latin typeface="Lato" panose="020F0502020204030203" pitchFamily="34" charset="0"/>
            </a:endParaRPr>
          </a:p>
          <a:p>
            <a:pPr lvl="1">
              <a:buFont typeface="Wingdings" panose="05000000000000000000" pitchFamily="2" charset="2"/>
              <a:buChar char="§"/>
            </a:pPr>
            <a:endParaRPr lang="en-GB" sz="1800" b="1"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4AFA9E2D-56F8-4398-B89C-C78E26BA1CCB}"/>
              </a:ext>
            </a:extLst>
          </p:cNvPr>
          <p:cNvPicPr>
            <a:picLocks noChangeAspect="1"/>
          </p:cNvPicPr>
          <p:nvPr/>
        </p:nvPicPr>
        <p:blipFill>
          <a:blip r:embed="rId2"/>
          <a:stretch>
            <a:fillRect/>
          </a:stretch>
        </p:blipFill>
        <p:spPr>
          <a:xfrm>
            <a:off x="9457312" y="614681"/>
            <a:ext cx="2314500" cy="5806377"/>
          </a:xfrm>
          <a:prstGeom prst="rect">
            <a:avLst/>
          </a:prstGeom>
        </p:spPr>
      </p:pic>
      <p:sp>
        <p:nvSpPr>
          <p:cNvPr id="7" name="Rectangle 6">
            <a:extLst>
              <a:ext uri="{FF2B5EF4-FFF2-40B4-BE49-F238E27FC236}">
                <a16:creationId xmlns:a16="http://schemas.microsoft.com/office/drawing/2014/main" id="{4E8B4A93-B8C5-4671-8DC2-86DBBE2F40F2}"/>
              </a:ext>
            </a:extLst>
          </p:cNvPr>
          <p:cNvSpPr/>
          <p:nvPr/>
        </p:nvSpPr>
        <p:spPr>
          <a:xfrm>
            <a:off x="9833739" y="6518365"/>
            <a:ext cx="1561646" cy="253916"/>
          </a:xfrm>
          <a:prstGeom prst="rect">
            <a:avLst/>
          </a:prstGeom>
        </p:spPr>
        <p:txBody>
          <a:bodyPr wrap="none">
            <a:spAutoFit/>
          </a:bodyPr>
          <a:lstStyle/>
          <a:p>
            <a:r>
              <a:rPr lang="en-GB" sz="1050" dirty="0">
                <a:solidFill>
                  <a:schemeClr val="bg2">
                    <a:lumMod val="50000"/>
                  </a:schemeClr>
                </a:solidFill>
                <a:latin typeface="Lato" panose="020F0502020204030203" pitchFamily="34" charset="0"/>
              </a:rPr>
              <a:t>An example of a .tps file</a:t>
            </a:r>
          </a:p>
        </p:txBody>
      </p:sp>
    </p:spTree>
    <p:extLst>
      <p:ext uri="{BB962C8B-B14F-4D97-AF65-F5344CB8AC3E}">
        <p14:creationId xmlns:p14="http://schemas.microsoft.com/office/powerpoint/2010/main" val="3519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CE2B-318D-4038-8EBD-1032494270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266D1D-F462-42A6-A489-D5A53F110B0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7BC42BBC-5460-43F9-8A02-F4A89087AF5B}"/>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F64D4F4B-71BD-4402-8676-759604411F64}"/>
              </a:ext>
            </a:extLst>
          </p:cNvPr>
          <p:cNvSpPr txBox="1"/>
          <p:nvPr/>
        </p:nvSpPr>
        <p:spPr>
          <a:xfrm>
            <a:off x="522515" y="1182349"/>
            <a:ext cx="7334793" cy="2677656"/>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p>
        </p:txBody>
      </p:sp>
    </p:spTree>
    <p:extLst>
      <p:ext uri="{BB962C8B-B14F-4D97-AF65-F5344CB8AC3E}">
        <p14:creationId xmlns:p14="http://schemas.microsoft.com/office/powerpoint/2010/main" val="126810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47459-522D-416D-ADFB-FCC8DA447FC8}"/>
              </a:ext>
            </a:extLst>
          </p:cNvPr>
          <p:cNvSpPr txBox="1"/>
          <p:nvPr/>
        </p:nvSpPr>
        <p:spPr>
          <a:xfrm flipH="1">
            <a:off x="476791" y="300446"/>
            <a:ext cx="11227528" cy="6340197"/>
          </a:xfrm>
          <a:prstGeom prst="rect">
            <a:avLst/>
          </a:prstGeom>
          <a:noFill/>
        </p:spPr>
        <p:txBody>
          <a:bodyPr wrap="square" rtlCol="0">
            <a:spAutoFit/>
          </a:bodyPr>
          <a:lstStyle/>
          <a:p>
            <a:r>
              <a:rPr lang="en-GB" sz="4000" dirty="0">
                <a:solidFill>
                  <a:srgbClr val="008080"/>
                </a:solidFill>
                <a:latin typeface="Lato" panose="020F0502020204030203" pitchFamily="34" charset="0"/>
              </a:rPr>
              <a:t>Different forms of shape analysis </a:t>
            </a:r>
          </a:p>
          <a:p>
            <a:endParaRPr lang="en-GB" dirty="0">
              <a:latin typeface="Lato" panose="020F0502020204030203" pitchFamily="34" charset="0"/>
            </a:endParaRPr>
          </a:p>
          <a:p>
            <a:endParaRPr lang="en-GB" dirty="0">
              <a:latin typeface="Lato" panose="020F0502020204030203" pitchFamily="34" charset="0"/>
            </a:endParaRPr>
          </a:p>
          <a:p>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Landmark Analysis</a:t>
            </a:r>
            <a:br>
              <a:rPr lang="en-GB" b="1" dirty="0">
                <a:solidFill>
                  <a:srgbClr val="008080"/>
                </a:solidFill>
                <a:latin typeface="Lato" panose="020F0502020204030203" pitchFamily="34" charset="0"/>
              </a:rPr>
            </a:b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Outline Analysis</a:t>
            </a:r>
            <a:br>
              <a:rPr lang="en-GB" b="1" dirty="0">
                <a:solidFill>
                  <a:srgbClr val="008080"/>
                </a:solidFill>
                <a:latin typeface="Lato" panose="020F0502020204030203" pitchFamily="34" charset="0"/>
              </a:rPr>
            </a:br>
            <a:endParaRPr lang="en-GB" b="1" dirty="0">
              <a:solidFill>
                <a:srgbClr val="008080"/>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Semi-landmark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Fourier-based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Radial Fourier Analysis (RFA)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Elliptic Fourier Analysis (EFA)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Discrete Cosine Transform (DCT)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Eigenshape Analysis</a:t>
            </a:r>
            <a:br>
              <a:rPr lang="en-GB" sz="1600" dirty="0">
                <a:solidFill>
                  <a:schemeClr val="bg2">
                    <a:lumMod val="50000"/>
                  </a:schemeClr>
                </a:solidFill>
                <a:latin typeface="Lato" panose="020F0502020204030203" pitchFamily="34" charset="0"/>
              </a:rPr>
            </a:b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Other methods</a:t>
            </a:r>
            <a:r>
              <a:rPr lang="en-GB" b="1" dirty="0">
                <a:solidFill>
                  <a:schemeClr val="bg2">
                    <a:lumMod val="50000"/>
                  </a:schemeClr>
                </a:solidFill>
                <a:latin typeface="Lato" panose="020F0502020204030203" pitchFamily="34" charset="0"/>
              </a:rPr>
              <a:t> </a:t>
            </a:r>
            <a:r>
              <a:rPr lang="en-GB" sz="1600" dirty="0">
                <a:solidFill>
                  <a:schemeClr val="bg2">
                    <a:lumMod val="50000"/>
                  </a:schemeClr>
                </a:solidFill>
                <a:latin typeface="Lato" panose="020F0502020204030203" pitchFamily="34" charset="0"/>
              </a:rPr>
              <a:t>e.g. Polynomial Curve Fitting</a:t>
            </a:r>
          </a:p>
        </p:txBody>
      </p:sp>
      <p:cxnSp>
        <p:nvCxnSpPr>
          <p:cNvPr id="6" name="Straight Arrow Connector 5">
            <a:extLst>
              <a:ext uri="{FF2B5EF4-FFF2-40B4-BE49-F238E27FC236}">
                <a16:creationId xmlns:a16="http://schemas.microsoft.com/office/drawing/2014/main" id="{A26A9932-F215-4FE9-B9EF-6516725422F3}"/>
              </a:ext>
            </a:extLst>
          </p:cNvPr>
          <p:cNvCxnSpPr>
            <a:cxnSpLocks/>
          </p:cNvCxnSpPr>
          <p:nvPr/>
        </p:nvCxnSpPr>
        <p:spPr>
          <a:xfrm flipH="1">
            <a:off x="4702629" y="3429000"/>
            <a:ext cx="2204357" cy="1110343"/>
          </a:xfrm>
          <a:prstGeom prst="straightConnector1">
            <a:avLst/>
          </a:prstGeom>
          <a:ln w="28575">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EBE67-2B40-4AFD-AD9E-1F29B464A2FD}"/>
              </a:ext>
            </a:extLst>
          </p:cNvPr>
          <p:cNvSpPr txBox="1"/>
          <p:nvPr/>
        </p:nvSpPr>
        <p:spPr>
          <a:xfrm>
            <a:off x="6398618" y="2967335"/>
            <a:ext cx="3659783" cy="400110"/>
          </a:xfrm>
          <a:prstGeom prst="rect">
            <a:avLst/>
          </a:prstGeom>
          <a:noFill/>
        </p:spPr>
        <p:txBody>
          <a:bodyPr wrap="square" rtlCol="0">
            <a:spAutoFit/>
          </a:bodyPr>
          <a:lstStyle/>
          <a:p>
            <a:pPr lvl="0"/>
            <a:r>
              <a:rPr lang="en-GB" sz="2000" dirty="0">
                <a:solidFill>
                  <a:srgbClr val="008080"/>
                </a:solidFill>
                <a:latin typeface="Lato" panose="020F0502020204030203" pitchFamily="34" charset="0"/>
              </a:rPr>
              <a:t>Workshop Two!</a:t>
            </a:r>
          </a:p>
        </p:txBody>
      </p:sp>
    </p:spTree>
    <p:extLst>
      <p:ext uri="{BB962C8B-B14F-4D97-AF65-F5344CB8AC3E}">
        <p14:creationId xmlns:p14="http://schemas.microsoft.com/office/powerpoint/2010/main" val="42382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422DF-832F-4CE6-B01A-85BE76452820}"/>
              </a:ext>
            </a:extLst>
          </p:cNvPr>
          <p:cNvPicPr>
            <a:picLocks noChangeAspect="1"/>
          </p:cNvPicPr>
          <p:nvPr/>
        </p:nvPicPr>
        <p:blipFill>
          <a:blip r:embed="rId2"/>
          <a:stretch>
            <a:fillRect/>
          </a:stretch>
        </p:blipFill>
        <p:spPr>
          <a:xfrm>
            <a:off x="0" y="180289"/>
            <a:ext cx="12192000" cy="6497421"/>
          </a:xfrm>
          <a:prstGeom prst="rect">
            <a:avLst/>
          </a:prstGeom>
        </p:spPr>
      </p:pic>
    </p:spTree>
    <p:extLst>
      <p:ext uri="{BB962C8B-B14F-4D97-AF65-F5344CB8AC3E}">
        <p14:creationId xmlns:p14="http://schemas.microsoft.com/office/powerpoint/2010/main" val="314740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7" y="1960079"/>
            <a:ext cx="9542826"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Also known as…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Superimposition</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Analysis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Fitting</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Generalised Least Squares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marL="0" indent="0" fontAlgn="base">
              <a:lnSpc>
                <a:spcPct val="99000"/>
              </a:lnSpc>
              <a:spcBef>
                <a:spcPts val="600"/>
              </a:spcBef>
              <a:spcAft>
                <a:spcPct val="0"/>
              </a:spcAft>
              <a:buClr>
                <a:srgbClr val="000000"/>
              </a:buClr>
              <a:buSzPct val="100000"/>
              <a:buFont typeface="Arial" panose="020B0604020202020204" pitchFamily="34" charset="0"/>
              <a:buNone/>
            </a:pPr>
            <a:endParaRPr lang="en-GB" sz="18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Procedure to isolate shape from a number of sometimes related variables, </a:t>
            </a:r>
            <a:br>
              <a:rPr lang="en-GB" sz="1800" kern="0" dirty="0">
                <a:solidFill>
                  <a:schemeClr val="bg1"/>
                </a:solidFill>
                <a:latin typeface="Lato" panose="020F0502020204030203" pitchFamily="34" charset="0"/>
              </a:rPr>
            </a:br>
            <a:r>
              <a:rPr lang="en-GB" sz="1800" kern="0" dirty="0">
                <a:solidFill>
                  <a:schemeClr val="bg1"/>
                </a:solidFill>
                <a:latin typeface="Lato" panose="020F0502020204030203" pitchFamily="34" charset="0"/>
              </a:rPr>
              <a:t>specifically </a:t>
            </a:r>
            <a:r>
              <a:rPr lang="en-GB" sz="1800" b="1" i="1" kern="0" dirty="0">
                <a:solidFill>
                  <a:schemeClr val="bg1"/>
                </a:solidFill>
                <a:latin typeface="Lato" panose="020F0502020204030203" pitchFamily="34" charset="0"/>
              </a:rPr>
              <a:t>rotation</a:t>
            </a:r>
            <a:r>
              <a:rPr lang="en-GB" sz="1800" b="1" kern="0" dirty="0">
                <a:solidFill>
                  <a:schemeClr val="bg1"/>
                </a:solidFill>
                <a:latin typeface="Lato" panose="020F0502020204030203" pitchFamily="34" charset="0"/>
              </a:rPr>
              <a:t>, </a:t>
            </a:r>
            <a:r>
              <a:rPr lang="en-GB" sz="1800" b="1" i="1" kern="0" dirty="0">
                <a:solidFill>
                  <a:schemeClr val="bg1"/>
                </a:solidFill>
                <a:latin typeface="Lato" panose="020F0502020204030203" pitchFamily="34" charset="0"/>
              </a:rPr>
              <a:t>size</a:t>
            </a:r>
            <a:r>
              <a:rPr lang="en-GB" sz="1800" b="1" kern="0" dirty="0">
                <a:solidFill>
                  <a:schemeClr val="bg1"/>
                </a:solidFill>
                <a:latin typeface="Lato" panose="020F0502020204030203" pitchFamily="34" charset="0"/>
              </a:rPr>
              <a:t> and </a:t>
            </a:r>
            <a:r>
              <a:rPr lang="en-GB" sz="1800" b="1" i="1" kern="0" dirty="0">
                <a:solidFill>
                  <a:schemeClr val="bg1"/>
                </a:solidFill>
                <a:latin typeface="Lato" panose="020F0502020204030203" pitchFamily="34" charset="0"/>
              </a:rPr>
              <a:t>translation</a:t>
            </a:r>
          </a:p>
        </p:txBody>
      </p:sp>
    </p:spTree>
    <p:extLst>
      <p:ext uri="{BB962C8B-B14F-4D97-AF65-F5344CB8AC3E}">
        <p14:creationId xmlns:p14="http://schemas.microsoft.com/office/powerpoint/2010/main" val="3970370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961913" cy="28605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raw coordinates are…</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Translated to a common centroid </a:t>
            </a:r>
            <a:r>
              <a:rPr lang="en-GB" sz="1600" b="1" kern="0" dirty="0">
                <a:solidFill>
                  <a:schemeClr val="bg1"/>
                </a:solidFill>
                <a:latin typeface="Lato" panose="020F0502020204030203" pitchFamily="34" charset="0"/>
              </a:rPr>
              <a:t>(A-B)</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Scaled to the same centroid size </a:t>
            </a:r>
            <a:r>
              <a:rPr lang="en-GB" sz="1600" b="1" kern="0" dirty="0">
                <a:solidFill>
                  <a:schemeClr val="bg1"/>
                </a:solidFill>
                <a:latin typeface="Lato" panose="020F0502020204030203" pitchFamily="34" charset="0"/>
              </a:rPr>
              <a:t>(B-C)</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Rotated to minimise the summed square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distances between landmarks </a:t>
            </a:r>
            <a:r>
              <a:rPr lang="en-GB" sz="1600" b="1" kern="0" dirty="0">
                <a:solidFill>
                  <a:schemeClr val="bg1"/>
                </a:solidFill>
                <a:latin typeface="Lato" panose="020F0502020204030203" pitchFamily="34" charset="0"/>
              </a:rPr>
              <a:t>(C-D)</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Outcome: </a:t>
            </a:r>
            <a:r>
              <a:rPr lang="en-GB" sz="1600" b="1" kern="0" dirty="0">
                <a:solidFill>
                  <a:schemeClr val="bg1"/>
                </a:solidFill>
                <a:latin typeface="Lato" panose="020F0502020204030203" pitchFamily="34" charset="0"/>
              </a:rPr>
              <a:t>Procrustes coordinates</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Procrustes coordinates = shape </a:t>
            </a:r>
            <a:r>
              <a:rPr lang="en-GB" sz="1600" i="1" kern="0" dirty="0">
                <a:solidFill>
                  <a:schemeClr val="bg1"/>
                </a:solidFill>
                <a:latin typeface="Lato" panose="020F0502020204030203" pitchFamily="34" charset="0"/>
              </a:rPr>
              <a:t>per se</a:t>
            </a:r>
            <a:br>
              <a:rPr lang="en-GB" sz="1600" i="1"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p:txBody>
      </p:sp>
      <p:pic>
        <p:nvPicPr>
          <p:cNvPr id="6" name="Picture 5">
            <a:extLst>
              <a:ext uri="{FF2B5EF4-FFF2-40B4-BE49-F238E27FC236}">
                <a16:creationId xmlns:a16="http://schemas.microsoft.com/office/drawing/2014/main" id="{F459B07F-7F4C-479F-B142-FD889E13BFE1}"/>
              </a:ext>
            </a:extLst>
          </p:cNvPr>
          <p:cNvPicPr>
            <a:picLocks noChangeAspect="1"/>
          </p:cNvPicPr>
          <p:nvPr/>
        </p:nvPicPr>
        <p:blipFill>
          <a:blip r:embed="rId2"/>
          <a:stretch>
            <a:fillRect/>
          </a:stretch>
        </p:blipFill>
        <p:spPr>
          <a:xfrm>
            <a:off x="6529693" y="1760374"/>
            <a:ext cx="5497286" cy="3337252"/>
          </a:xfrm>
          <a:prstGeom prst="rect">
            <a:avLst/>
          </a:prstGeom>
        </p:spPr>
      </p:pic>
      <p:sp>
        <p:nvSpPr>
          <p:cNvPr id="7" name="Rectangle 6">
            <a:extLst>
              <a:ext uri="{FF2B5EF4-FFF2-40B4-BE49-F238E27FC236}">
                <a16:creationId xmlns:a16="http://schemas.microsoft.com/office/drawing/2014/main" id="{07D91903-3E04-4665-B1F4-65D3D1F850DC}"/>
              </a:ext>
            </a:extLst>
          </p:cNvPr>
          <p:cNvSpPr/>
          <p:nvPr/>
        </p:nvSpPr>
        <p:spPr>
          <a:xfrm>
            <a:off x="77209" y="6151808"/>
            <a:ext cx="6132079"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bg1"/>
                </a:solidFill>
                <a:latin typeface="Lato" panose="020F0502020204030203" pitchFamily="34" charset="0"/>
              </a:rPr>
              <a:t>Mitteroecker</a:t>
            </a:r>
            <a:r>
              <a:rPr lang="en-GB" sz="900" dirty="0">
                <a:solidFill>
                  <a:schemeClr val="bg1"/>
                </a:solidFill>
                <a:latin typeface="Lato" panose="020F0502020204030203" pitchFamily="34" charset="0"/>
              </a:rPr>
              <a:t>, P., Gunz, P., </a:t>
            </a:r>
            <a:r>
              <a:rPr lang="en-GB" sz="900" dirty="0" err="1">
                <a:solidFill>
                  <a:schemeClr val="bg1"/>
                </a:solidFill>
                <a:latin typeface="Lato" panose="020F0502020204030203" pitchFamily="34" charset="0"/>
              </a:rPr>
              <a:t>Windhager</a:t>
            </a:r>
            <a:r>
              <a:rPr lang="en-GB" sz="900" dirty="0">
                <a:solidFill>
                  <a:schemeClr val="bg1"/>
                </a:solidFill>
                <a:latin typeface="Lato" panose="020F0502020204030203" pitchFamily="34" charset="0"/>
              </a:rPr>
              <a:t>, S. &amp; Schaefer, K. (2013). A brief review of shape, form, and allometry in geometric morphometrics, with applications to human facial morphology. </a:t>
            </a:r>
            <a:r>
              <a:rPr lang="en-GB" sz="900" i="1" dirty="0" err="1">
                <a:solidFill>
                  <a:schemeClr val="bg1"/>
                </a:solidFill>
                <a:latin typeface="Lato" panose="020F0502020204030203" pitchFamily="34" charset="0"/>
              </a:rPr>
              <a:t>Hysterix</a:t>
            </a:r>
            <a:r>
              <a:rPr lang="en-GB" sz="900" i="1" dirty="0">
                <a:solidFill>
                  <a:schemeClr val="bg1"/>
                </a:solidFill>
                <a:latin typeface="Lato" panose="020F0502020204030203" pitchFamily="34" charset="0"/>
              </a:rPr>
              <a:t>, the Italian Journal of Mammalogy</a:t>
            </a:r>
            <a:r>
              <a:rPr lang="en-GB" sz="900" dirty="0">
                <a:solidFill>
                  <a:schemeClr val="bg1"/>
                </a:solidFill>
                <a:latin typeface="Lato" panose="020F0502020204030203" pitchFamily="34" charset="0"/>
              </a:rPr>
              <a:t>. pp. 59-66.</a:t>
            </a:r>
          </a:p>
        </p:txBody>
      </p:sp>
    </p:spTree>
    <p:extLst>
      <p:ext uri="{BB962C8B-B14F-4D97-AF65-F5344CB8AC3E}">
        <p14:creationId xmlns:p14="http://schemas.microsoft.com/office/powerpoint/2010/main" val="216661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Who was Procrustes?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In Greek Mythology…</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was a son of Poseidon and lived on a sacred way between Athens and Eleusis.</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There he had a bed, in which he invited every passer-by to spend the night, and where he set to work on them with his blacksmith's hammer, to stretch them to fit.</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In later </a:t>
            </a:r>
            <a:r>
              <a:rPr lang="en-GB" sz="1400" kern="0" dirty="0" err="1">
                <a:solidFill>
                  <a:schemeClr val="bg1"/>
                </a:solidFill>
                <a:latin typeface="Lato" panose="020F0502020204030203" pitchFamily="34" charset="0"/>
              </a:rPr>
              <a:t>tellings</a:t>
            </a:r>
            <a:r>
              <a:rPr lang="en-GB" sz="1400" kern="0" dirty="0">
                <a:solidFill>
                  <a:schemeClr val="bg1"/>
                </a:solidFill>
                <a:latin typeface="Lato" panose="020F0502020204030203" pitchFamily="34" charset="0"/>
              </a:rPr>
              <a:t>, if the guest proved too tall, Procrustes would amputate the excess length; nobody ever fitted the bed exactly.</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continued his reign of terror until he was captured by Theseus, travelling to Athens along the sacred way, who "fitted" Procrustes to his own bed!</a:t>
            </a:r>
          </a:p>
          <a:p>
            <a:pPr marL="0" indent="0" algn="ctr" fontAlgn="base">
              <a:lnSpc>
                <a:spcPct val="99000"/>
              </a:lnSpc>
              <a:spcBef>
                <a:spcPts val="600"/>
              </a:spcBef>
              <a:spcAft>
                <a:spcPct val="0"/>
              </a:spcAft>
              <a:buClr>
                <a:srgbClr val="000000"/>
              </a:buClr>
              <a:buSzPct val="100000"/>
              <a:buNone/>
            </a:pPr>
            <a:br>
              <a:rPr lang="en-GB" sz="1500" i="1" kern="0" dirty="0">
                <a:solidFill>
                  <a:schemeClr val="bg1"/>
                </a:solidFill>
                <a:latin typeface="Lato" panose="020F0502020204030203" pitchFamily="34" charset="0"/>
              </a:rPr>
            </a:br>
            <a:endParaRPr lang="en-GB" sz="1500" kern="0" dirty="0">
              <a:solidFill>
                <a:schemeClr val="bg1"/>
              </a:solidFill>
              <a:latin typeface="Lato" panose="020F0502020204030203" pitchFamily="34" charset="0"/>
            </a:endParaRPr>
          </a:p>
        </p:txBody>
      </p:sp>
      <p:pic>
        <p:nvPicPr>
          <p:cNvPr id="8" name="Picture 2" descr="Image result for procrustes">
            <a:extLst>
              <a:ext uri="{FF2B5EF4-FFF2-40B4-BE49-F238E27FC236}">
                <a16:creationId xmlns:a16="http://schemas.microsoft.com/office/drawing/2014/main" id="{06515767-F08D-4047-8DE7-BC0A7D228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693" y="1662423"/>
            <a:ext cx="5378783" cy="3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#1: Visualising shape change</a:t>
            </a:r>
            <a:endParaRPr lang="en-GB" sz="3200" dirty="0">
              <a:solidFill>
                <a:schemeClr val="bg2">
                  <a:lumMod val="50000"/>
                </a:schemeClr>
              </a:solidFill>
              <a:latin typeface="Lato" panose="020F0502020204030203" pitchFamily="34" charset="0"/>
            </a:endParaRPr>
          </a:p>
        </p:txBody>
      </p:sp>
      <p:grpSp>
        <p:nvGrpSpPr>
          <p:cNvPr id="12" name="Group 11">
            <a:extLst>
              <a:ext uri="{FF2B5EF4-FFF2-40B4-BE49-F238E27FC236}">
                <a16:creationId xmlns:a16="http://schemas.microsoft.com/office/drawing/2014/main" id="{3789E9D4-D7C4-4A48-AF84-F863FD64ACA9}"/>
              </a:ext>
            </a:extLst>
          </p:cNvPr>
          <p:cNvGrpSpPr/>
          <p:nvPr/>
        </p:nvGrpSpPr>
        <p:grpSpPr>
          <a:xfrm>
            <a:off x="5649733" y="2717120"/>
            <a:ext cx="5865197" cy="3477213"/>
            <a:chOff x="4701618" y="1777556"/>
            <a:chExt cx="7466456" cy="4426528"/>
          </a:xfrm>
        </p:grpSpPr>
        <p:pic>
          <p:nvPicPr>
            <p:cNvPr id="8" name="Picture 7">
              <a:extLst>
                <a:ext uri="{FF2B5EF4-FFF2-40B4-BE49-F238E27FC236}">
                  <a16:creationId xmlns:a16="http://schemas.microsoft.com/office/drawing/2014/main" id="{DA61B6D5-0A91-4137-8B99-4C0CC05F93B4}"/>
                </a:ext>
              </a:extLst>
            </p:cNvPr>
            <p:cNvPicPr>
              <a:picLocks noChangeAspect="1"/>
            </p:cNvPicPr>
            <p:nvPr/>
          </p:nvPicPr>
          <p:blipFill>
            <a:blip r:embed="rId3"/>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42FDCF38-E58B-4BE0-A177-CD6B15B3D649}"/>
                </a:ext>
              </a:extLst>
            </p:cNvPr>
            <p:cNvPicPr>
              <a:picLocks noChangeAspect="1"/>
            </p:cNvPicPr>
            <p:nvPr/>
          </p:nvPicPr>
          <p:blipFill>
            <a:blip r:embed="rId4"/>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9D50B6A0-CB80-4524-A727-41A9CF58E180}"/>
                </a:ext>
              </a:extLst>
            </p:cNvPr>
            <p:cNvPicPr>
              <a:picLocks noChangeAspect="1"/>
            </p:cNvPicPr>
            <p:nvPr/>
          </p:nvPicPr>
          <p:blipFill>
            <a:blip r:embed="rId5"/>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1A0DAAB7-7760-4E4E-84D2-235113D8A347}"/>
                </a:ext>
              </a:extLst>
            </p:cNvPr>
            <p:cNvPicPr>
              <a:picLocks noChangeAspect="1"/>
            </p:cNvPicPr>
            <p:nvPr/>
          </p:nvPicPr>
          <p:blipFill>
            <a:blip r:embed="rId6"/>
            <a:stretch>
              <a:fillRect/>
            </a:stretch>
          </p:blipFill>
          <p:spPr>
            <a:xfrm>
              <a:off x="4701618" y="3849836"/>
              <a:ext cx="2916250" cy="1600067"/>
            </a:xfrm>
            <a:prstGeom prst="rect">
              <a:avLst/>
            </a:prstGeom>
          </p:spPr>
        </p:pic>
      </p:grpSp>
      <p:sp>
        <p:nvSpPr>
          <p:cNvPr id="13" name="Content Placeholder 4">
            <a:extLst>
              <a:ext uri="{FF2B5EF4-FFF2-40B4-BE49-F238E27FC236}">
                <a16:creationId xmlns:a16="http://schemas.microsoft.com/office/drawing/2014/main" id="{ABEE0CDA-9A46-412E-A0EF-56CE16DD9890}"/>
              </a:ext>
            </a:extLst>
          </p:cNvPr>
          <p:cNvSpPr>
            <a:spLocks noGrp="1"/>
          </p:cNvSpPr>
          <p:nvPr>
            <p:ph idx="1"/>
          </p:nvPr>
        </p:nvSpPr>
        <p:spPr>
          <a:xfrm>
            <a:off x="677070" y="2256849"/>
            <a:ext cx="5601494" cy="3937484"/>
          </a:xfrm>
        </p:spPr>
        <p:txBody>
          <a:bodyPr/>
          <a:lstStyle/>
          <a:p>
            <a:pPr marL="0" indent="0">
              <a:buNone/>
            </a:pPr>
            <a:r>
              <a:rPr lang="en-GB" sz="2000" dirty="0">
                <a:solidFill>
                  <a:schemeClr val="bg2">
                    <a:lumMod val="50000"/>
                  </a:schemeClr>
                </a:solidFill>
                <a:latin typeface="Lato" panose="020F0502020204030203" pitchFamily="34" charset="0"/>
              </a:rPr>
              <a:t>Represent shape change as…</a:t>
            </a:r>
            <a:br>
              <a:rPr lang="en-GB" sz="2000" dirty="0">
                <a:solidFill>
                  <a:schemeClr val="bg2">
                    <a:lumMod val="50000"/>
                  </a:schemeClr>
                </a:solidFill>
                <a:latin typeface="Lato" panose="020F0502020204030203" pitchFamily="34" charset="0"/>
              </a:rPr>
            </a:br>
            <a:endParaRPr lang="en-GB" sz="20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Deformation grids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Principal strains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Lollipop sticks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Vectors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Contours</a:t>
            </a:r>
          </a:p>
          <a:p>
            <a:pPr marL="432000" lvl="1" indent="0">
              <a:buNone/>
            </a:pPr>
            <a:endParaRPr lang="en-GB" sz="1600" dirty="0">
              <a:solidFill>
                <a:srgbClr val="008080"/>
              </a:solidFill>
              <a:latin typeface="Lato" panose="020F0502020204030203" pitchFamily="34" charset="0"/>
            </a:endParaRPr>
          </a:p>
          <a:p>
            <a:pPr marL="774900" lvl="1" indent="-342900">
              <a:buFont typeface="Courier New" panose="02070309020205020404" pitchFamily="49" charset="0"/>
              <a:buChar char="o"/>
            </a:pPr>
            <a:endParaRPr lang="en-GB" dirty="0"/>
          </a:p>
        </p:txBody>
      </p:sp>
      <p:sp>
        <p:nvSpPr>
          <p:cNvPr id="14" name="Rectangle 13">
            <a:extLst>
              <a:ext uri="{FF2B5EF4-FFF2-40B4-BE49-F238E27FC236}">
                <a16:creationId xmlns:a16="http://schemas.microsoft.com/office/drawing/2014/main" id="{6F993BE3-D671-4F70-B4C8-C11A6809FEB8}"/>
              </a:ext>
            </a:extLst>
          </p:cNvPr>
          <p:cNvSpPr/>
          <p:nvPr/>
        </p:nvSpPr>
        <p:spPr>
          <a:xfrm>
            <a:off x="124432" y="6482144"/>
            <a:ext cx="3244799" cy="230832"/>
          </a:xfrm>
          <a:prstGeom prst="rect">
            <a:avLst/>
          </a:prstGeom>
        </p:spPr>
        <p:txBody>
          <a:bodyPr wrap="none">
            <a:spAutoFit/>
          </a:bodyPr>
          <a:lstStyle/>
          <a:p>
            <a:r>
              <a:rPr lang="en-GB" sz="900" dirty="0">
                <a:solidFill>
                  <a:srgbClr val="008080"/>
                </a:solidFill>
                <a:latin typeface="Lato" panose="020F0502020204030203" pitchFamily="34" charset="0"/>
              </a:rPr>
              <a:t>Claude, J. (2008). </a:t>
            </a:r>
            <a:r>
              <a:rPr lang="en-GB" sz="900" i="1" dirty="0">
                <a:solidFill>
                  <a:srgbClr val="008080"/>
                </a:solidFill>
                <a:latin typeface="Lato" panose="020F0502020204030203" pitchFamily="34" charset="0"/>
              </a:rPr>
              <a:t>Morphometrics with R</a:t>
            </a:r>
            <a:r>
              <a:rPr lang="en-GB" sz="900" dirty="0">
                <a:solidFill>
                  <a:srgbClr val="008080"/>
                </a:solidFill>
                <a:latin typeface="Lato" panose="020F0502020204030203" pitchFamily="34" charset="0"/>
              </a:rPr>
              <a:t>. Springer Publishing.</a:t>
            </a:r>
          </a:p>
        </p:txBody>
      </p:sp>
    </p:spTree>
    <p:extLst>
      <p:ext uri="{BB962C8B-B14F-4D97-AF65-F5344CB8AC3E}">
        <p14:creationId xmlns:p14="http://schemas.microsoft.com/office/powerpoint/2010/main" val="93316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#2: Explore differences in shape through a PCA</a:t>
            </a:r>
            <a:endParaRPr lang="en-GB" sz="3200" dirty="0">
              <a:solidFill>
                <a:schemeClr val="bg2">
                  <a:lumMod val="50000"/>
                </a:schemeClr>
              </a:solidFill>
              <a:latin typeface="Lato" panose="020F0502020204030203" pitchFamily="34" charset="0"/>
            </a:endParaRPr>
          </a:p>
        </p:txBody>
      </p:sp>
      <p:pic>
        <p:nvPicPr>
          <p:cNvPr id="15" name="Picture 14" descr="A close up of a map&#10;&#10;Description automatically generated">
            <a:extLst>
              <a:ext uri="{FF2B5EF4-FFF2-40B4-BE49-F238E27FC236}">
                <a16:creationId xmlns:a16="http://schemas.microsoft.com/office/drawing/2014/main" id="{06CE9C3A-86BD-4ABD-B6BD-4DB0A6E4A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8704"/>
            <a:ext cx="5701506" cy="4003449"/>
          </a:xfrm>
          <a:prstGeom prst="rect">
            <a:avLst/>
          </a:prstGeom>
        </p:spPr>
      </p:pic>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PCA = Principal Component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Often the first method of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Every point = landmark configuration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Mean shape = axis origin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Principal axes =  sources of theoretical shape change</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The scores produced are often used for further analysis</a:t>
            </a:r>
          </a:p>
          <a:p>
            <a:pPr marL="0" indent="0" fontAlgn="base">
              <a:lnSpc>
                <a:spcPct val="99000"/>
              </a:lnSpc>
              <a:spcBef>
                <a:spcPts val="600"/>
              </a:spcBef>
              <a:spcAft>
                <a:spcPct val="0"/>
              </a:spcAft>
              <a:buClr>
                <a:srgbClr val="000000"/>
              </a:buClr>
              <a:buSzPct val="100000"/>
              <a:buNone/>
            </a:pP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p:txBody>
      </p:sp>
      <p:sp>
        <p:nvSpPr>
          <p:cNvPr id="5" name="Rectangle 4">
            <a:extLst>
              <a:ext uri="{FF2B5EF4-FFF2-40B4-BE49-F238E27FC236}">
                <a16:creationId xmlns:a16="http://schemas.microsoft.com/office/drawing/2014/main" id="{08AF9C41-D788-4189-B6E8-DAE50C314EE0}"/>
              </a:ext>
            </a:extLst>
          </p:cNvPr>
          <p:cNvSpPr/>
          <p:nvPr/>
        </p:nvSpPr>
        <p:spPr>
          <a:xfrm>
            <a:off x="157843" y="6243319"/>
            <a:ext cx="4936671" cy="507831"/>
          </a:xfrm>
          <a:prstGeom prst="rect">
            <a:avLst/>
          </a:prstGeom>
        </p:spPr>
        <p:txBody>
          <a:bodyPr wrap="square">
            <a:spAutoFit/>
          </a:bodyPr>
          <a:lstStyle/>
          <a:p>
            <a:r>
              <a:rPr lang="en-GB" sz="900" dirty="0">
                <a:solidFill>
                  <a:srgbClr val="008080"/>
                </a:solidFill>
                <a:latin typeface="Lato" panose="020F0502020204030203" pitchFamily="34" charset="0"/>
              </a:rPr>
              <a:t>Hoggard, C.S., Lauridsen, L. and Witte, K.B. (2019). The Potential of Geometric Morphometrics for Danish Archaeology: Two Case Studies. </a:t>
            </a:r>
            <a:r>
              <a:rPr lang="en-GB" sz="900" i="1" dirty="0" err="1">
                <a:solidFill>
                  <a:srgbClr val="008080"/>
                </a:solidFill>
                <a:latin typeface="Lato" panose="020F0502020204030203" pitchFamily="34" charset="0"/>
              </a:rPr>
              <a:t>Arkæologisk</a:t>
            </a:r>
            <a:r>
              <a:rPr lang="en-GB" sz="900" i="1" dirty="0">
                <a:solidFill>
                  <a:srgbClr val="008080"/>
                </a:solidFill>
                <a:latin typeface="Lato" panose="020F0502020204030203" pitchFamily="34" charset="0"/>
              </a:rPr>
              <a:t> Forum</a:t>
            </a:r>
            <a:r>
              <a:rPr lang="en-GB" sz="900" dirty="0">
                <a:solidFill>
                  <a:srgbClr val="008080"/>
                </a:solidFill>
                <a:latin typeface="Lato" panose="020F0502020204030203" pitchFamily="34" charset="0"/>
              </a:rPr>
              <a:t>, 40:  30-42.</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 (</a:t>
            </a:r>
            <a:r>
              <a:rPr lang="en-GB" sz="900" dirty="0">
                <a:solidFill>
                  <a:srgbClr val="008080"/>
                </a:solidFill>
                <a:latin typeface="Lato" panose="020F0502020204030203" pitchFamily="34" charset="0"/>
                <a:hlinkClick r:id="rId4">
                  <a:extLst>
                    <a:ext uri="{A12FA001-AC4F-418D-AE19-62706E023703}">
                      <ahyp:hlinkClr xmlns:ahyp="http://schemas.microsoft.com/office/drawing/2018/hyperlinkcolor" val="tx"/>
                    </a:ext>
                  </a:extLst>
                </a:hlinkClick>
              </a:rPr>
              <a:t>http://www.archaeology.dk/16738/Nr.%2040%20-%202019</a:t>
            </a:r>
            <a:r>
              <a:rPr lang="en-GB" sz="900" dirty="0">
                <a:solidFill>
                  <a:srgbClr val="008080"/>
                </a:solidFill>
                <a:latin typeface="Lato" panose="020F0502020204030203" pitchFamily="34" charset="0"/>
              </a:rPr>
              <a:t>).  OSF: </a:t>
            </a:r>
            <a:r>
              <a:rPr lang="en-GB" sz="900" dirty="0">
                <a:solidFill>
                  <a:srgbClr val="008080"/>
                </a:solidFill>
                <a:latin typeface="Lato" panose="020F0502020204030203" pitchFamily="34" charset="0"/>
                <a:hlinkClick r:id="rId5">
                  <a:extLst>
                    <a:ext uri="{A12FA001-AC4F-418D-AE19-62706E023703}">
                      <ahyp:hlinkClr xmlns:ahyp="http://schemas.microsoft.com/office/drawing/2018/hyperlinkcolor" val="tx"/>
                    </a:ext>
                  </a:extLst>
                </a:hlinkClick>
              </a:rPr>
              <a:t>https://osf.io/en5d2/</a:t>
            </a:r>
            <a:r>
              <a:rPr lang="en-GB" sz="900" dirty="0">
                <a:solidFill>
                  <a:srgbClr val="008080"/>
                </a:solidFill>
                <a:latin typeface="Lato" panose="020F0502020204030203" pitchFamily="34" charset="0"/>
              </a:rPr>
              <a:t> </a:t>
            </a:r>
          </a:p>
        </p:txBody>
      </p:sp>
    </p:spTree>
    <p:extLst>
      <p:ext uri="{BB962C8B-B14F-4D97-AF65-F5344CB8AC3E}">
        <p14:creationId xmlns:p14="http://schemas.microsoft.com/office/powerpoint/2010/main" val="158525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582024"/>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#3: Explore group differences through DA</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0527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DA = Discriminant Analysis (or Canonical Variate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Examine the success with which </a:t>
            </a:r>
            <a:r>
              <a:rPr lang="en-GB" sz="1400" i="1" kern="0" dirty="0">
                <a:solidFill>
                  <a:schemeClr val="bg2">
                    <a:lumMod val="50000"/>
                  </a:schemeClr>
                </a:solidFill>
                <a:latin typeface="Lato" panose="020F0502020204030203" pitchFamily="34" charset="0"/>
              </a:rPr>
              <a:t>a priori </a:t>
            </a:r>
            <a:r>
              <a:rPr lang="en-GB" sz="1400" kern="0" dirty="0">
                <a:solidFill>
                  <a:schemeClr val="bg2">
                    <a:lumMod val="50000"/>
                  </a:schemeClr>
                </a:solidFill>
                <a:latin typeface="Lato" panose="020F0502020204030203" pitchFamily="34" charset="0"/>
              </a:rPr>
              <a:t>classifications can be distinguished through maximum-group separation.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 Landmark configuration vs. PCA scores.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Creation of a training dataset to test unknown knowns.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Initial percentage = separation success on group data</a:t>
            </a:r>
          </a:p>
          <a:p>
            <a:pPr marL="0" indent="0" fontAlgn="base">
              <a:lnSpc>
                <a:spcPct val="99000"/>
              </a:lnSpc>
              <a:spcBef>
                <a:spcPts val="600"/>
              </a:spcBef>
              <a:spcAft>
                <a:spcPct val="0"/>
              </a:spcAft>
              <a:buClr>
                <a:schemeClr val="bg2">
                  <a:lumMod val="50000"/>
                </a:schemeClr>
              </a:buClr>
              <a:buSzPct val="100000"/>
              <a:buNone/>
            </a:pP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Jack-knifed percentage (leave-one-out cross validation) </a:t>
            </a:r>
          </a:p>
          <a:p>
            <a:pPr lvl="1" fontAlgn="base">
              <a:lnSpc>
                <a:spcPct val="99000"/>
              </a:lnSpc>
              <a:spcBef>
                <a:spcPts val="600"/>
              </a:spcBef>
              <a:spcAft>
                <a:spcPct val="0"/>
              </a:spcAft>
              <a:buClr>
                <a:schemeClr val="bg2">
                  <a:lumMod val="50000"/>
                </a:schemeClr>
              </a:buClr>
              <a:buSzPct val="100000"/>
            </a:pPr>
            <a:r>
              <a:rPr lang="en-GB" sz="1100" kern="0" dirty="0">
                <a:solidFill>
                  <a:schemeClr val="bg2">
                    <a:lumMod val="50000"/>
                  </a:schemeClr>
                </a:solidFill>
                <a:latin typeface="Lato" panose="020F0502020204030203" pitchFamily="34" charset="0"/>
              </a:rPr>
              <a:t>Determines success with which an artefact </a:t>
            </a:r>
            <a:br>
              <a:rPr lang="en-GB" sz="1100" kern="0" dirty="0">
                <a:solidFill>
                  <a:schemeClr val="bg2">
                    <a:lumMod val="50000"/>
                  </a:schemeClr>
                </a:solidFill>
                <a:latin typeface="Lato" panose="020F0502020204030203" pitchFamily="34" charset="0"/>
              </a:rPr>
            </a:br>
            <a:r>
              <a:rPr lang="en-GB" sz="1100" kern="0" dirty="0">
                <a:solidFill>
                  <a:schemeClr val="bg2">
                    <a:lumMod val="50000"/>
                  </a:schemeClr>
                </a:solidFill>
                <a:latin typeface="Lato" panose="020F0502020204030203" pitchFamily="34" charset="0"/>
              </a:rPr>
              <a:t>can be categorised solely on its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6" name="Picture 5" descr="A close up of a map&#10;&#10;Description automatically generated">
            <a:extLst>
              <a:ext uri="{FF2B5EF4-FFF2-40B4-BE49-F238E27FC236}">
                <a16:creationId xmlns:a16="http://schemas.microsoft.com/office/drawing/2014/main" id="{A221A1FE-F1A2-4247-B3A1-656B86DC75F3}"/>
              </a:ext>
            </a:extLst>
          </p:cNvPr>
          <p:cNvPicPr>
            <a:picLocks noChangeAspect="1"/>
          </p:cNvPicPr>
          <p:nvPr/>
        </p:nvPicPr>
        <p:blipFill rotWithShape="1">
          <a:blip r:embed="rId3">
            <a:extLst>
              <a:ext uri="{28A0092B-C50C-407E-A947-70E740481C1C}">
                <a14:useLocalDpi xmlns:a14="http://schemas.microsoft.com/office/drawing/2010/main" val="0"/>
              </a:ext>
            </a:extLst>
          </a:blip>
          <a:srcRect t="49921"/>
          <a:stretch/>
        </p:blipFill>
        <p:spPr>
          <a:xfrm>
            <a:off x="6340929" y="2479947"/>
            <a:ext cx="5523594" cy="3534565"/>
          </a:xfrm>
          <a:prstGeom prst="rect">
            <a:avLst/>
          </a:prstGeom>
        </p:spPr>
      </p:pic>
      <p:sp>
        <p:nvSpPr>
          <p:cNvPr id="2" name="Rectangle 1">
            <a:extLst>
              <a:ext uri="{FF2B5EF4-FFF2-40B4-BE49-F238E27FC236}">
                <a16:creationId xmlns:a16="http://schemas.microsoft.com/office/drawing/2014/main" id="{B625E97C-4D87-4662-9BDC-1C29E6B5C970}"/>
              </a:ext>
            </a:extLst>
          </p:cNvPr>
          <p:cNvSpPr/>
          <p:nvPr/>
        </p:nvSpPr>
        <p:spPr>
          <a:xfrm>
            <a:off x="244929" y="6361797"/>
            <a:ext cx="6096000" cy="430887"/>
          </a:xfrm>
          <a:prstGeom prst="rect">
            <a:avLst/>
          </a:prstGeom>
        </p:spPr>
        <p:txBody>
          <a:bodyPr>
            <a:spAutoFit/>
          </a:bodyPr>
          <a:lstStyle/>
          <a:p>
            <a:r>
              <a:rPr lang="en-GB" sz="1050" dirty="0">
                <a:solidFill>
                  <a:srgbClr val="008080"/>
                </a:solidFill>
                <a:latin typeface="Lato" panose="020F0502020204030203" pitchFamily="34" charset="0"/>
              </a:rPr>
              <a:t>Vestergaard, C. and Hoggard, C.S. (2019). A Novel Geometric Morphometric (GMM) </a:t>
            </a:r>
            <a:br>
              <a:rPr lang="en-GB" sz="1050" dirty="0">
                <a:solidFill>
                  <a:srgbClr val="008080"/>
                </a:solidFill>
                <a:latin typeface="Lato" panose="020F0502020204030203" pitchFamily="34" charset="0"/>
              </a:rPr>
            </a:br>
            <a:r>
              <a:rPr lang="en-GB" sz="1050" dirty="0">
                <a:solidFill>
                  <a:srgbClr val="008080"/>
                </a:solidFill>
                <a:latin typeface="Lato" panose="020F0502020204030203" pitchFamily="34" charset="0"/>
              </a:rPr>
              <a:t>Application to the Study of Bronze Age Tutuli. </a:t>
            </a:r>
            <a:r>
              <a:rPr lang="en-GB" sz="1050" i="1" dirty="0">
                <a:solidFill>
                  <a:srgbClr val="008080"/>
                </a:solidFill>
                <a:latin typeface="Lato" panose="020F0502020204030203" pitchFamily="34" charset="0"/>
              </a:rPr>
              <a:t>Danish Journal of Archaeology</a:t>
            </a:r>
            <a:r>
              <a:rPr lang="en-GB" sz="1050" dirty="0">
                <a:solidFill>
                  <a:srgbClr val="008080"/>
                </a:solidFill>
                <a:latin typeface="Lato" panose="020F0502020204030203" pitchFamily="34" charset="0"/>
              </a:rPr>
              <a:t>, 8: 5-28.</a:t>
            </a:r>
          </a:p>
        </p:txBody>
      </p:sp>
    </p:spTree>
    <p:extLst>
      <p:ext uri="{BB962C8B-B14F-4D97-AF65-F5344CB8AC3E}">
        <p14:creationId xmlns:p14="http://schemas.microsoft.com/office/powerpoint/2010/main" val="564085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#4: Conduct a Procrustes ANOVA / MANOVA (statistical exercise)</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8400064"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PCA and DA act as exploratory devices for looking at shape difference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and Procrustes ANOVA provide a statistical framework for examining shape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Procrustes ANOVA: performed in </a:t>
            </a:r>
            <a:r>
              <a:rPr lang="en-GB" sz="1600" i="1" kern="0" dirty="0">
                <a:solidFill>
                  <a:schemeClr val="bg2">
                    <a:lumMod val="50000"/>
                  </a:schemeClr>
                </a:solidFill>
                <a:latin typeface="Lato" panose="020F0502020204030203" pitchFamily="34" charset="0"/>
              </a:rPr>
              <a:t>Geomorph</a:t>
            </a:r>
            <a:r>
              <a:rPr lang="en-GB" sz="1600" kern="0" dirty="0">
                <a:solidFill>
                  <a:schemeClr val="bg2">
                    <a:lumMod val="50000"/>
                  </a:schemeClr>
                </a:solidFill>
                <a:latin typeface="Lato" panose="020F0502020204030203" pitchFamily="34" charset="0"/>
              </a:rPr>
              <a:t> (with landmark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performed in </a:t>
            </a:r>
            <a:r>
              <a:rPr lang="en-GB" sz="1600" i="1" kern="0" dirty="0">
                <a:solidFill>
                  <a:schemeClr val="bg2">
                    <a:lumMod val="50000"/>
                  </a:schemeClr>
                </a:solidFill>
                <a:latin typeface="Lato" panose="020F0502020204030203" pitchFamily="34" charset="0"/>
              </a:rPr>
              <a:t>Momocs</a:t>
            </a:r>
            <a:r>
              <a:rPr lang="en-GB" sz="1600" kern="0" dirty="0">
                <a:solidFill>
                  <a:schemeClr val="bg2">
                    <a:lumMod val="50000"/>
                  </a:schemeClr>
                </a:solidFill>
                <a:latin typeface="Lato" panose="020F0502020204030203" pitchFamily="34" charset="0"/>
              </a:rPr>
              <a:t> (with landmark and outline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Null hypothesis: same populations /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91263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#5: Perform correlation and regression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399532"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Useful for examining shape hypotheses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involving quantitative data for example size.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Other possible variables:</a:t>
            </a:r>
          </a:p>
          <a:p>
            <a:pPr lvl="1"/>
            <a:r>
              <a:rPr lang="en-GB" sz="1200" dirty="0">
                <a:solidFill>
                  <a:schemeClr val="bg2">
                    <a:lumMod val="50000"/>
                  </a:schemeClr>
                </a:solidFill>
                <a:latin typeface="Lato" panose="020F0502020204030203" pitchFamily="34" charset="0"/>
              </a:rPr>
              <a:t>Symmetry</a:t>
            </a:r>
          </a:p>
          <a:p>
            <a:pPr lvl="1"/>
            <a:r>
              <a:rPr lang="en-GB" sz="1200" dirty="0">
                <a:solidFill>
                  <a:schemeClr val="bg2">
                    <a:lumMod val="50000"/>
                  </a:schemeClr>
                </a:solidFill>
                <a:latin typeface="Lato" panose="020F0502020204030203" pitchFamily="34" charset="0"/>
              </a:rPr>
              <a:t>Latitude</a:t>
            </a:r>
          </a:p>
          <a:p>
            <a:pPr lvl="1"/>
            <a:r>
              <a:rPr lang="en-GB" sz="1200" dirty="0">
                <a:solidFill>
                  <a:schemeClr val="bg2">
                    <a:lumMod val="50000"/>
                  </a:schemeClr>
                </a:solidFill>
                <a:latin typeface="Lato" panose="020F0502020204030203" pitchFamily="34" charset="0"/>
              </a:rPr>
              <a:t>Response (logistic regression)</a:t>
            </a:r>
            <a:br>
              <a:rPr lang="en-GB" sz="1200" dirty="0">
                <a:solidFill>
                  <a:schemeClr val="bg2">
                    <a:lumMod val="50000"/>
                  </a:schemeClr>
                </a:solidFill>
                <a:latin typeface="Lato" panose="020F0502020204030203" pitchFamily="34" charset="0"/>
              </a:rPr>
            </a:br>
            <a:endParaRPr lang="en-GB" sz="12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PCA scores can be fed in using the base::</a:t>
            </a:r>
            <a:r>
              <a:rPr lang="en-GB" sz="1600" dirty="0" err="1">
                <a:solidFill>
                  <a:schemeClr val="bg2">
                    <a:lumMod val="50000"/>
                  </a:schemeClr>
                </a:solidFill>
                <a:latin typeface="Lato" panose="020F0502020204030203" pitchFamily="34" charset="0"/>
              </a:rPr>
              <a:t>lm</a:t>
            </a:r>
            <a:r>
              <a:rPr lang="en-GB" sz="1600" dirty="0">
                <a:solidFill>
                  <a:schemeClr val="bg2">
                    <a:lumMod val="50000"/>
                  </a:schemeClr>
                </a:solidFill>
                <a:latin typeface="Lato" panose="020F0502020204030203" pitchFamily="34" charset="0"/>
              </a:rPr>
              <a:t>() function.</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5" name="Picture 4" descr="A close up of a map&#10;&#10;Description automatically generated">
            <a:extLst>
              <a:ext uri="{FF2B5EF4-FFF2-40B4-BE49-F238E27FC236}">
                <a16:creationId xmlns:a16="http://schemas.microsoft.com/office/drawing/2014/main" id="{6DBE40FF-CBDF-4409-AA04-97345CE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62" y="1998704"/>
            <a:ext cx="5399532" cy="4679442"/>
          </a:xfrm>
          <a:prstGeom prst="rect">
            <a:avLst/>
          </a:prstGeom>
        </p:spPr>
      </p:pic>
      <p:sp>
        <p:nvSpPr>
          <p:cNvPr id="6" name="Rectangle 5">
            <a:extLst>
              <a:ext uri="{FF2B5EF4-FFF2-40B4-BE49-F238E27FC236}">
                <a16:creationId xmlns:a16="http://schemas.microsoft.com/office/drawing/2014/main" id="{F82DDB4B-7ED0-4FFB-8176-2E2D6F9CE906}"/>
              </a:ext>
            </a:extLst>
          </p:cNvPr>
          <p:cNvSpPr/>
          <p:nvPr/>
        </p:nvSpPr>
        <p:spPr>
          <a:xfrm>
            <a:off x="238397" y="6374130"/>
            <a:ext cx="6522720" cy="369332"/>
          </a:xfrm>
          <a:prstGeom prst="rect">
            <a:avLst/>
          </a:prstGeom>
        </p:spPr>
        <p:txBody>
          <a:bodyPr wrap="square">
            <a:spAutoFit/>
          </a:bodyPr>
          <a:lstStyle/>
          <a:p>
            <a:r>
              <a:rPr lang="en-GB" sz="900" dirty="0">
                <a:solidFill>
                  <a:srgbClr val="008080"/>
                </a:solidFill>
                <a:latin typeface="Lato" panose="020F0502020204030203" pitchFamily="34" charset="0"/>
              </a:rPr>
              <a:t>Hoggard, C.S., McNabb, J. and Cole, J.N. (2019). The application of elliptic Fourier analysis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in understanding biface shape and symmetry through the British Acheulean</a:t>
            </a:r>
            <a:r>
              <a:rPr lang="en-GB" sz="900" i="1" dirty="0">
                <a:solidFill>
                  <a:srgbClr val="008080"/>
                </a:solidFill>
                <a:latin typeface="Lato" panose="020F0502020204030203" pitchFamily="34" charset="0"/>
              </a:rPr>
              <a:t>. Journal of </a:t>
            </a:r>
            <a:r>
              <a:rPr lang="en-GB" sz="900" i="1" dirty="0" err="1">
                <a:solidFill>
                  <a:srgbClr val="008080"/>
                </a:solidFill>
                <a:latin typeface="Lato" panose="020F0502020204030203" pitchFamily="34" charset="0"/>
              </a:rPr>
              <a:t>Paleolithic</a:t>
            </a:r>
            <a:r>
              <a:rPr lang="en-GB" sz="900" i="1" dirty="0">
                <a:solidFill>
                  <a:srgbClr val="008080"/>
                </a:solidFill>
                <a:latin typeface="Lato" panose="020F0502020204030203" pitchFamily="34" charset="0"/>
              </a:rPr>
              <a:t> Archaeology</a:t>
            </a:r>
            <a:r>
              <a:rPr lang="en-GB" sz="900" dirty="0">
                <a:solidFill>
                  <a:srgbClr val="008080"/>
                </a:solidFill>
                <a:latin typeface="Lato" panose="020F0502020204030203" pitchFamily="34" charset="0"/>
              </a:rPr>
              <a:t>, 2 (2): 115-133,</a:t>
            </a:r>
          </a:p>
        </p:txBody>
      </p:sp>
    </p:spTree>
    <p:extLst>
      <p:ext uri="{BB962C8B-B14F-4D97-AF65-F5344CB8AC3E}">
        <p14:creationId xmlns:p14="http://schemas.microsoft.com/office/powerpoint/2010/main" val="411983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#6: Perform cluster-based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2" y="1998704"/>
            <a:ext cx="64243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A useful method for examining </a:t>
            </a:r>
            <a:r>
              <a:rPr lang="en-GB" sz="1600" i="1" dirty="0">
                <a:solidFill>
                  <a:schemeClr val="bg2">
                    <a:lumMod val="50000"/>
                  </a:schemeClr>
                </a:solidFill>
                <a:latin typeface="Lato" panose="020F0502020204030203" pitchFamily="34" charset="0"/>
              </a:rPr>
              <a:t>a posteriori </a:t>
            </a:r>
            <a:r>
              <a:rPr lang="en-GB" sz="1600" dirty="0">
                <a:solidFill>
                  <a:schemeClr val="bg2">
                    <a:lumMod val="50000"/>
                  </a:schemeClr>
                </a:solidFill>
                <a:latin typeface="Lato" panose="020F0502020204030203" pitchFamily="34" charset="0"/>
              </a:rPr>
              <a:t>classifications.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Utilises Principal Component scores (generated from the PCA!)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A variety of different cluster analyses are available.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lvl="1"/>
            <a:r>
              <a:rPr lang="en-GB" sz="1200" kern="0" dirty="0">
                <a:solidFill>
                  <a:schemeClr val="bg2">
                    <a:lumMod val="50000"/>
                  </a:schemeClr>
                </a:solidFill>
                <a:latin typeface="Lato" panose="020F0502020204030203" pitchFamily="34" charset="0"/>
              </a:rPr>
              <a:t>Momocs: Hierarchical Clustering</a:t>
            </a:r>
            <a:br>
              <a:rPr lang="en-GB" sz="1200" kern="0" dirty="0">
                <a:solidFill>
                  <a:schemeClr val="bg2">
                    <a:lumMod val="50000"/>
                  </a:schemeClr>
                </a:solidFill>
                <a:latin typeface="Lato" panose="020F0502020204030203" pitchFamily="34" charset="0"/>
              </a:rPr>
            </a:br>
            <a:endParaRPr lang="en-GB" sz="1200" kern="0" dirty="0">
              <a:solidFill>
                <a:schemeClr val="bg2">
                  <a:lumMod val="50000"/>
                </a:schemeClr>
              </a:solidFill>
              <a:latin typeface="Lato" panose="020F0502020204030203" pitchFamily="34" charset="0"/>
            </a:endParaRPr>
          </a:p>
          <a:p>
            <a:pPr lvl="1"/>
            <a:r>
              <a:rPr lang="en-GB" sz="1200" kern="0" dirty="0" err="1">
                <a:solidFill>
                  <a:schemeClr val="bg2">
                    <a:lumMod val="50000"/>
                  </a:schemeClr>
                </a:solidFill>
                <a:latin typeface="Lato" panose="020F0502020204030203" pitchFamily="34" charset="0"/>
              </a:rPr>
              <a:t>Rphylip</a:t>
            </a:r>
            <a:r>
              <a:rPr lang="en-GB" sz="1200" kern="0" dirty="0">
                <a:solidFill>
                  <a:schemeClr val="bg2">
                    <a:lumMod val="50000"/>
                  </a:schemeClr>
                </a:solidFill>
                <a:latin typeface="Lato" panose="020F0502020204030203" pitchFamily="34" charset="0"/>
              </a:rPr>
              <a:t>: Parsimony / Maximum Likelihood (computationally intensive!)</a:t>
            </a:r>
            <a:br>
              <a:rPr lang="en-GB" sz="600" kern="0" dirty="0">
                <a:solidFill>
                  <a:schemeClr val="bg2">
                    <a:lumMod val="50000"/>
                  </a:schemeClr>
                </a:solidFill>
                <a:latin typeface="Lato" panose="020F0502020204030203" pitchFamily="34" charset="0"/>
              </a:rPr>
            </a:br>
            <a:endParaRPr lang="en-GB" sz="600" kern="0" dirty="0">
              <a:solidFill>
                <a:schemeClr val="bg2">
                  <a:lumMod val="50000"/>
                </a:schemeClr>
              </a:solidFill>
              <a:latin typeface="Lato" panose="020F0502020204030203" pitchFamily="34" charset="0"/>
            </a:endParaRPr>
          </a:p>
        </p:txBody>
      </p:sp>
      <p:sp>
        <p:nvSpPr>
          <p:cNvPr id="6" name="Rectangle 5">
            <a:extLst>
              <a:ext uri="{FF2B5EF4-FFF2-40B4-BE49-F238E27FC236}">
                <a16:creationId xmlns:a16="http://schemas.microsoft.com/office/drawing/2014/main" id="{F82DDB4B-7ED0-4FFB-8176-2E2D6F9CE906}"/>
              </a:ext>
            </a:extLst>
          </p:cNvPr>
          <p:cNvSpPr/>
          <p:nvPr/>
        </p:nvSpPr>
        <p:spPr>
          <a:xfrm>
            <a:off x="238396" y="6374131"/>
            <a:ext cx="7099663" cy="369332"/>
          </a:xfrm>
          <a:prstGeom prst="rect">
            <a:avLst/>
          </a:prstGeom>
        </p:spPr>
        <p:txBody>
          <a:bodyPr wrap="square">
            <a:spAutoFit/>
          </a:bodyPr>
          <a:lstStyle/>
          <a:p>
            <a:r>
              <a:rPr lang="en-GB" sz="900" dirty="0">
                <a:solidFill>
                  <a:srgbClr val="008080"/>
                </a:solidFill>
                <a:latin typeface="Lato" panose="020F0502020204030203" pitchFamily="34" charset="0"/>
              </a:rPr>
              <a:t>Ivanovaite, L., Serwatka, K., Hoggard, C.S</a:t>
            </a:r>
            <a:r>
              <a:rPr lang="en-GB" sz="900" b="1" dirty="0">
                <a:solidFill>
                  <a:srgbClr val="008080"/>
                </a:solidFill>
                <a:latin typeface="Lato" panose="020F0502020204030203" pitchFamily="34" charset="0"/>
              </a:rPr>
              <a:t>.</a:t>
            </a:r>
            <a:r>
              <a:rPr lang="en-GB" sz="900" dirty="0">
                <a:solidFill>
                  <a:srgbClr val="008080"/>
                </a:solidFill>
                <a:latin typeface="Lato" panose="020F0502020204030203" pitchFamily="34" charset="0"/>
              </a:rPr>
              <a:t>, Sauer, F. and Riede, F. (2012). All these fantastic cultures?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Research history and regionalisation in the Late Palaeolithic tanged point cultures of Eastern Europe. </a:t>
            </a:r>
            <a:r>
              <a:rPr lang="en-GB" sz="900" i="1" dirty="0">
                <a:solidFill>
                  <a:srgbClr val="008080"/>
                </a:solidFill>
                <a:latin typeface="Lato" panose="020F0502020204030203" pitchFamily="34" charset="0"/>
              </a:rPr>
              <a:t>European Journal of Archaeology.</a:t>
            </a:r>
          </a:p>
        </p:txBody>
      </p:sp>
      <p:pic>
        <p:nvPicPr>
          <p:cNvPr id="7" name="Picture 6" descr="A close up of a map&#10;&#10;Description automatically generated">
            <a:extLst>
              <a:ext uri="{FF2B5EF4-FFF2-40B4-BE49-F238E27FC236}">
                <a16:creationId xmlns:a16="http://schemas.microsoft.com/office/drawing/2014/main" id="{AE8357C6-C2B1-4622-8B84-27B9CC23E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568788"/>
            <a:ext cx="4716780" cy="4716780"/>
          </a:xfrm>
          <a:prstGeom prst="rect">
            <a:avLst/>
          </a:prstGeom>
        </p:spPr>
      </p:pic>
    </p:spTree>
    <p:extLst>
      <p:ext uri="{BB962C8B-B14F-4D97-AF65-F5344CB8AC3E}">
        <p14:creationId xmlns:p14="http://schemas.microsoft.com/office/powerpoint/2010/main" val="109664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A quick note on outline-based analyses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6" y="1960079"/>
            <a:ext cx="10029213"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Useful for when homologous landmarks are difficult to place on a structure e.g. handaxes.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Advantages over landmark analysis (for certain outline methods):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the same amount of points for each artefact (many more will be necessary for more complex objects).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to start at exactly the same position.</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One of the main outline-based methodologies</a:t>
            </a:r>
            <a:r>
              <a:rPr lang="en-GB" sz="1800" b="1" kern="0" dirty="0">
                <a:solidFill>
                  <a:schemeClr val="bg1"/>
                </a:solidFill>
                <a:latin typeface="Lato" panose="020F0502020204030203" pitchFamily="34" charset="0"/>
              </a:rPr>
              <a:t>: Elliptic Fourier Analysis (EFA)</a:t>
            </a:r>
            <a:r>
              <a:rPr lang="en-GB" sz="18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Semilandmarks are fed through a series of parametric equations (grounded on sine and cosine functions) </a:t>
            </a:r>
            <a:br>
              <a:rPr lang="en-GB" sz="1400" kern="0" dirty="0">
                <a:solidFill>
                  <a:schemeClr val="bg1"/>
                </a:solidFill>
                <a:latin typeface="Lato" panose="020F0502020204030203" pitchFamily="34" charset="0"/>
              </a:rPr>
            </a:br>
            <a:r>
              <a:rPr lang="en-GB" sz="1400" kern="0" dirty="0">
                <a:solidFill>
                  <a:schemeClr val="bg1"/>
                </a:solidFill>
                <a:latin typeface="Lato" panose="020F0502020204030203" pitchFamily="34" charset="0"/>
              </a:rPr>
              <a:t>to produce coefficients which create curve.</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Coefficients are examined similarly to the Procrustes Coordinates </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marL="0" indent="0" fontAlgn="base">
              <a:lnSpc>
                <a:spcPct val="99000"/>
              </a:lnSpc>
              <a:spcBef>
                <a:spcPts val="600"/>
              </a:spcBef>
              <a:spcAft>
                <a:spcPct val="0"/>
              </a:spcAft>
              <a:buClr>
                <a:schemeClr val="bg1"/>
              </a:buClr>
              <a:buSzPct val="100000"/>
              <a:buNone/>
            </a:pPr>
            <a:br>
              <a:rPr lang="en-GB" sz="1800" kern="0" dirty="0">
                <a:solidFill>
                  <a:schemeClr val="bg1"/>
                </a:solidFill>
                <a:latin typeface="Lato" panose="020F0502020204030203" pitchFamily="34" charset="0"/>
              </a:rPr>
            </a:br>
            <a:r>
              <a:rPr lang="en-GB" sz="1800" b="1" kern="0" dirty="0">
                <a:solidFill>
                  <a:schemeClr val="bg1"/>
                </a:solidFill>
                <a:latin typeface="Lato" panose="020F0502020204030203" pitchFamily="34" charset="0"/>
              </a:rPr>
              <a:t>Workshop 2</a:t>
            </a:r>
            <a:r>
              <a:rPr lang="en-GB" sz="1800" kern="0" dirty="0">
                <a:solidFill>
                  <a:schemeClr val="bg1"/>
                </a:solidFill>
                <a:latin typeface="Lato" panose="020F0502020204030203" pitchFamily="34" charset="0"/>
              </a:rPr>
              <a:t>: R Demonstration (through Elliptic Fourier Analysis)</a:t>
            </a:r>
            <a:endParaRPr lang="en-GB" sz="1800" b="1" i="1" kern="0" dirty="0">
              <a:solidFill>
                <a:schemeClr val="bg1"/>
              </a:solidFill>
              <a:latin typeface="Lato" panose="020F0502020204030203" pitchFamily="34" charset="0"/>
            </a:endParaRPr>
          </a:p>
        </p:txBody>
      </p:sp>
    </p:spTree>
    <p:extLst>
      <p:ext uri="{BB962C8B-B14F-4D97-AF65-F5344CB8AC3E}">
        <p14:creationId xmlns:p14="http://schemas.microsoft.com/office/powerpoint/2010/main" val="219567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C65430F3-95E7-48F7-B5F3-266348925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77" y="3887700"/>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rchaeology measurements">
            <a:extLst>
              <a:ext uri="{FF2B5EF4-FFF2-40B4-BE49-F238E27FC236}">
                <a16:creationId xmlns:a16="http://schemas.microsoft.com/office/drawing/2014/main" id="{665D26AA-B481-4000-A1CE-70D02BCECD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6" t="58615" r="3734" b="2965"/>
          <a:stretch/>
        </p:blipFill>
        <p:spPr bwMode="auto">
          <a:xfrm>
            <a:off x="777049" y="1707653"/>
            <a:ext cx="5578688" cy="1721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2EF26-D3BA-4045-9014-A683EE3F28FA}"/>
              </a:ext>
            </a:extLst>
          </p:cNvPr>
          <p:cNvPicPr>
            <a:picLocks noChangeAspect="1"/>
          </p:cNvPicPr>
          <p:nvPr/>
        </p:nvPicPr>
        <p:blipFill rotWithShape="1">
          <a:blip r:embed="rId4"/>
          <a:srcRect l="10713" r="9892"/>
          <a:stretch/>
        </p:blipFill>
        <p:spPr>
          <a:xfrm>
            <a:off x="6950939" y="1721078"/>
            <a:ext cx="4753374" cy="3415844"/>
          </a:xfrm>
          <a:prstGeom prst="rect">
            <a:avLst/>
          </a:prstGeom>
        </p:spPr>
      </p:pic>
    </p:spTree>
    <p:extLst>
      <p:ext uri="{BB962C8B-B14F-4D97-AF65-F5344CB8AC3E}">
        <p14:creationId xmlns:p14="http://schemas.microsoft.com/office/powerpoint/2010/main" val="17328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940295-1828-4E03-AADB-8E4E3A0F5FE3}"/>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 name="Title 1">
            <a:extLst>
              <a:ext uri="{FF2B5EF4-FFF2-40B4-BE49-F238E27FC236}">
                <a16:creationId xmlns:a16="http://schemas.microsoft.com/office/drawing/2014/main" id="{DD7AD80A-9342-4ECC-9579-91F3CE5A4F21}"/>
              </a:ext>
            </a:extLst>
          </p:cNvPr>
          <p:cNvSpPr>
            <a:spLocks noGrp="1"/>
          </p:cNvSpPr>
          <p:nvPr>
            <p:ph type="title"/>
          </p:nvPr>
        </p:nvSpPr>
        <p:spPr/>
        <p:txBody>
          <a:bodyPr/>
          <a:lstStyle/>
          <a:p>
            <a:r>
              <a:rPr lang="en-GB" dirty="0">
                <a:solidFill>
                  <a:schemeClr val="bg1"/>
                </a:solidFill>
                <a:latin typeface="Lato" panose="020F0502020204030203" pitchFamily="34" charset="0"/>
              </a:rPr>
              <a:t>Concluding Remarks: Future Directions</a:t>
            </a:r>
          </a:p>
        </p:txBody>
      </p:sp>
      <p:sp>
        <p:nvSpPr>
          <p:cNvPr id="6" name="Rectangle 5">
            <a:extLst>
              <a:ext uri="{FF2B5EF4-FFF2-40B4-BE49-F238E27FC236}">
                <a16:creationId xmlns:a16="http://schemas.microsoft.com/office/drawing/2014/main" id="{FF67C61E-9529-4F64-A26C-285FBEA18BB0}"/>
              </a:ext>
            </a:extLst>
          </p:cNvPr>
          <p:cNvSpPr/>
          <p:nvPr/>
        </p:nvSpPr>
        <p:spPr>
          <a:xfrm>
            <a:off x="838200" y="1859340"/>
            <a:ext cx="10515600" cy="2031325"/>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Lato" panose="020F0502020204030203" pitchFamily="34" charset="0"/>
              </a:rPr>
              <a:t>Greater application</a:t>
            </a:r>
            <a:r>
              <a:rPr lang="en-GB" dirty="0">
                <a:solidFill>
                  <a:schemeClr val="bg1"/>
                </a:solidFill>
                <a:latin typeface="Lato" panose="020F0502020204030203" pitchFamily="34" charset="0"/>
              </a:rPr>
              <a:t> of GMM in  a variety of new (non biological) archaeologies</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Methodological applications</a:t>
            </a:r>
            <a:r>
              <a:rPr lang="en-GB" dirty="0">
                <a:solidFill>
                  <a:schemeClr val="bg1"/>
                </a:solidFill>
                <a:latin typeface="Lato" panose="020F0502020204030203" pitchFamily="34" charset="0"/>
              </a:rPr>
              <a:t>: </a:t>
            </a:r>
            <a:r>
              <a:rPr lang="en-GB" dirty="0" err="1">
                <a:solidFill>
                  <a:schemeClr val="bg1"/>
                </a:solidFill>
                <a:latin typeface="Lato" panose="020F0502020204030203" pitchFamily="34" charset="0"/>
              </a:rPr>
              <a:t>automisation</a:t>
            </a:r>
            <a:r>
              <a:rPr lang="en-GB" dirty="0">
                <a:solidFill>
                  <a:schemeClr val="bg1"/>
                </a:solidFill>
                <a:latin typeface="Lato" panose="020F0502020204030203" pitchFamily="34" charset="0"/>
              </a:rPr>
              <a:t> (recording and landmarking)</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Coding developments:</a:t>
            </a:r>
            <a:r>
              <a:rPr lang="en-GB" dirty="0">
                <a:solidFill>
                  <a:schemeClr val="bg1"/>
                </a:solidFill>
                <a:latin typeface="Lato" panose="020F0502020204030203" pitchFamily="34" charset="0"/>
              </a:rPr>
              <a:t> towards a replicable, reproducible and Shiny GMM…</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More powerful analytics</a:t>
            </a:r>
            <a:r>
              <a:rPr lang="en-GB" dirty="0">
                <a:solidFill>
                  <a:schemeClr val="bg1"/>
                </a:solidFill>
                <a:latin typeface="Lato" panose="020F0502020204030203" pitchFamily="34" charset="0"/>
              </a:rPr>
              <a:t>: e.g. Bayesian and Machine Learning techniques</a:t>
            </a:r>
          </a:p>
        </p:txBody>
      </p:sp>
    </p:spTree>
    <p:extLst>
      <p:ext uri="{BB962C8B-B14F-4D97-AF65-F5344CB8AC3E}">
        <p14:creationId xmlns:p14="http://schemas.microsoft.com/office/powerpoint/2010/main" val="386589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659EFF-3F3D-47B1-A2CB-D449AD971A70}"/>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4E860EA3-75CB-4F67-9EF7-B90843B80760}"/>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72261-9815-416C-B05F-6E88001A9AB5}"/>
              </a:ext>
            </a:extLst>
          </p:cNvPr>
          <p:cNvSpPr txBox="1"/>
          <p:nvPr/>
        </p:nvSpPr>
        <p:spPr>
          <a:xfrm>
            <a:off x="363073" y="547183"/>
            <a:ext cx="6997428" cy="1569660"/>
          </a:xfrm>
          <a:prstGeom prst="rect">
            <a:avLst/>
          </a:prstGeom>
          <a:noFill/>
        </p:spPr>
        <p:txBody>
          <a:bodyPr wrap="none" rtlCol="0">
            <a:spAutoFit/>
          </a:bodyPr>
          <a:lstStyle/>
          <a:p>
            <a:r>
              <a:rPr lang="en-GB" sz="4800" dirty="0">
                <a:solidFill>
                  <a:schemeClr val="bg1"/>
                </a:solidFill>
                <a:latin typeface="Lato" panose="020F0502020204030203" pitchFamily="34" charset="0"/>
              </a:rPr>
              <a:t>Thank you for attending</a:t>
            </a:r>
            <a:r>
              <a:rPr lang="en-GB" sz="4800" b="1" dirty="0">
                <a:solidFill>
                  <a:schemeClr val="bg1"/>
                </a:solidFill>
                <a:latin typeface="Lato" panose="020F0502020204030203" pitchFamily="34" charset="0"/>
              </a:rPr>
              <a:t>!</a:t>
            </a:r>
          </a:p>
          <a:p>
            <a:endParaRPr lang="en-GB" sz="4800" b="1" dirty="0">
              <a:solidFill>
                <a:schemeClr val="bg1"/>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AA9FE0F4-6FF9-4779-AC4C-813F9FFD4162}"/>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331821-29EF-4DFE-8B29-DD521767369E}"/>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93BADA-EB16-418B-B499-34F73E518EFA}"/>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FC68ADE-E713-4F38-8528-F25128464A6D}"/>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7AF9A6D-92D1-4AC0-9198-BED58A92A09D}"/>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005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899D4-50C3-4478-BFD8-D3712AB01696}"/>
              </a:ext>
            </a:extLst>
          </p:cNvPr>
          <p:cNvSpPr>
            <a:spLocks noGrp="1"/>
          </p:cNvSpPr>
          <p:nvPr>
            <p:ph type="title"/>
          </p:nvPr>
        </p:nvSpPr>
        <p:spPr>
          <a:xfrm>
            <a:off x="838200" y="5116739"/>
            <a:ext cx="10515600" cy="1325563"/>
          </a:xfrm>
        </p:spPr>
        <p:txBody>
          <a:bodyPr>
            <a:normAutofit/>
          </a:bodyPr>
          <a:lstStyle/>
          <a:p>
            <a:r>
              <a:rPr lang="en-GB" altLang="ja-JP" sz="4000" dirty="0">
                <a:solidFill>
                  <a:schemeClr val="bg2">
                    <a:lumMod val="50000"/>
                  </a:schemeClr>
                </a:solidFill>
                <a:latin typeface="Lato" panose="020F0502020204030203" pitchFamily="34" charset="0"/>
              </a:rPr>
              <a:t>What is shape?</a:t>
            </a:r>
            <a:endParaRPr lang="en-GB" sz="400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134502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Shape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10515600" cy="4201206"/>
          </a:xfrm>
        </p:spPr>
        <p:txBody>
          <a:bodyPr/>
          <a:lstStyle/>
          <a:p>
            <a:pPr marL="0" indent="0" algn="ctr">
              <a:buNone/>
            </a:pPr>
            <a:r>
              <a:rPr lang="en-GB" sz="2400" dirty="0">
                <a:solidFill>
                  <a:schemeClr val="bg1"/>
                </a:solidFill>
                <a:latin typeface="Lato" panose="020F0502020204030203" pitchFamily="34" charset="0"/>
              </a:rPr>
              <a:t>“In general terms, the shape of an object, dataset </a:t>
            </a:r>
            <a:br>
              <a:rPr lang="en-GB" sz="2400" dirty="0">
                <a:solidFill>
                  <a:schemeClr val="bg1"/>
                </a:solidFill>
                <a:latin typeface="Lato" panose="020F0502020204030203" pitchFamily="34" charset="0"/>
              </a:rPr>
            </a:br>
            <a:r>
              <a:rPr lang="en-GB" sz="2400" dirty="0">
                <a:solidFill>
                  <a:schemeClr val="bg1"/>
                </a:solidFill>
                <a:latin typeface="Lato" panose="020F0502020204030203" pitchFamily="34" charset="0"/>
              </a:rPr>
              <a:t>or image that can be defined as the total of  all information is invariant under </a:t>
            </a:r>
            <a:r>
              <a:rPr lang="en-GB" sz="2400" b="1" i="1" dirty="0">
                <a:solidFill>
                  <a:schemeClr val="bg1"/>
                </a:solidFill>
                <a:latin typeface="Lato Black" panose="020F0A02020204030203" pitchFamily="34" charset="0"/>
              </a:rPr>
              <a:t>translation</a:t>
            </a:r>
            <a:r>
              <a:rPr lang="en-GB" sz="2400" dirty="0">
                <a:solidFill>
                  <a:schemeClr val="bg1"/>
                </a:solidFill>
                <a:latin typeface="Lato" panose="020F0502020204030203" pitchFamily="34" charset="0"/>
              </a:rPr>
              <a:t>, </a:t>
            </a:r>
            <a:r>
              <a:rPr lang="en-GB" sz="2400" b="1" i="1" dirty="0">
                <a:solidFill>
                  <a:schemeClr val="bg1"/>
                </a:solidFill>
                <a:latin typeface="Lato Black" panose="020F0A02020204030203" pitchFamily="34" charset="0"/>
              </a:rPr>
              <a:t>rotation</a:t>
            </a:r>
            <a:r>
              <a:rPr lang="en-GB" sz="2400" dirty="0">
                <a:solidFill>
                  <a:schemeClr val="bg1"/>
                </a:solidFill>
                <a:latin typeface="Lato" panose="020F0502020204030203" pitchFamily="34" charset="0"/>
              </a:rPr>
              <a:t>, and </a:t>
            </a:r>
            <a:r>
              <a:rPr lang="en-GB" sz="2400" b="1" i="1" dirty="0">
                <a:solidFill>
                  <a:schemeClr val="bg1"/>
                </a:solidFill>
                <a:latin typeface="Lato Black" panose="020F0A02020204030203" pitchFamily="34" charset="0"/>
              </a:rPr>
              <a:t>isotropic </a:t>
            </a:r>
            <a:r>
              <a:rPr lang="en-GB" sz="2400" b="1" i="1" dirty="0" err="1">
                <a:solidFill>
                  <a:schemeClr val="bg1"/>
                </a:solidFill>
                <a:latin typeface="Lato Black" panose="020F0A02020204030203" pitchFamily="34" charset="0"/>
              </a:rPr>
              <a:t>rescalings</a:t>
            </a:r>
            <a:r>
              <a:rPr lang="en-GB" sz="2400" dirty="0">
                <a:solidFill>
                  <a:schemeClr val="bg1"/>
                </a:solidFill>
                <a:latin typeface="Lato" panose="020F0502020204030203" pitchFamily="34" charset="0"/>
              </a:rPr>
              <a:t>” </a:t>
            </a:r>
          </a:p>
          <a:p>
            <a:pPr marL="0" indent="0" algn="ctr">
              <a:buNone/>
            </a:pPr>
            <a:endParaRPr lang="en-GB" sz="1200" dirty="0">
              <a:solidFill>
                <a:schemeClr val="bg1"/>
              </a:solidFill>
              <a:latin typeface="Lato" panose="020F0502020204030203" pitchFamily="34" charset="0"/>
            </a:endParaRPr>
          </a:p>
          <a:p>
            <a:pPr marL="0" indent="0" algn="r">
              <a:buNone/>
            </a:pPr>
            <a:r>
              <a:rPr lang="en-GB" sz="1800" dirty="0">
                <a:solidFill>
                  <a:schemeClr val="bg1"/>
                </a:solidFill>
                <a:latin typeface="Lato" panose="020F0502020204030203" pitchFamily="34" charset="0"/>
              </a:rPr>
              <a:t>Small (1996: 6)</a:t>
            </a:r>
          </a:p>
          <a:p>
            <a:pPr marL="0" indent="0">
              <a:buNone/>
            </a:pPr>
            <a:endParaRPr lang="en-GB" dirty="0"/>
          </a:p>
        </p:txBody>
      </p:sp>
      <p:sp>
        <p:nvSpPr>
          <p:cNvPr id="6" name="Rectangle 5">
            <a:extLst>
              <a:ext uri="{FF2B5EF4-FFF2-40B4-BE49-F238E27FC236}">
                <a16:creationId xmlns:a16="http://schemas.microsoft.com/office/drawing/2014/main" id="{CD3AAD00-552C-429C-A1FB-D972856E8665}"/>
              </a:ext>
            </a:extLst>
          </p:cNvPr>
          <p:cNvSpPr/>
          <p:nvPr/>
        </p:nvSpPr>
        <p:spPr>
          <a:xfrm>
            <a:off x="838200" y="6462032"/>
            <a:ext cx="4034786" cy="230832"/>
          </a:xfrm>
          <a:prstGeom prst="rect">
            <a:avLst/>
          </a:prstGeom>
        </p:spPr>
        <p:txBody>
          <a:bodyPr wrap="square">
            <a:spAutoFit/>
          </a:bodyPr>
          <a:lstStyle/>
          <a:p>
            <a:r>
              <a:rPr lang="en-GB" sz="900" dirty="0">
                <a:solidFill>
                  <a:schemeClr val="bg1"/>
                </a:solidFill>
                <a:latin typeface="Lato" panose="020F0502020204030203" pitchFamily="34" charset="0"/>
              </a:rPr>
              <a:t>Small, C. (1996). </a:t>
            </a:r>
            <a:r>
              <a:rPr lang="en-GB" sz="900" i="1" dirty="0">
                <a:solidFill>
                  <a:schemeClr val="bg1"/>
                </a:solidFill>
                <a:latin typeface="Lato" panose="020F0502020204030203" pitchFamily="34" charset="0"/>
              </a:rPr>
              <a:t>The statistical theory of shape</a:t>
            </a:r>
            <a:r>
              <a:rPr lang="en-GB" sz="900" dirty="0">
                <a:solidFill>
                  <a:schemeClr val="bg1"/>
                </a:solidFill>
                <a:latin typeface="Lato" panose="020F0502020204030203" pitchFamily="34" charset="0"/>
              </a:rPr>
              <a:t>. New York: Springer.</a:t>
            </a:r>
          </a:p>
        </p:txBody>
      </p:sp>
      <p:sp>
        <p:nvSpPr>
          <p:cNvPr id="7" name="Oval 6">
            <a:extLst>
              <a:ext uri="{FF2B5EF4-FFF2-40B4-BE49-F238E27FC236}">
                <a16:creationId xmlns:a16="http://schemas.microsoft.com/office/drawing/2014/main" id="{50A11CE2-0DD4-415B-86DB-08CBF5BEBEBC}"/>
              </a:ext>
            </a:extLst>
          </p:cNvPr>
          <p:cNvSpPr/>
          <p:nvPr/>
        </p:nvSpPr>
        <p:spPr>
          <a:xfrm>
            <a:off x="7932598" y="4789959"/>
            <a:ext cx="408215" cy="408215"/>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5102AED-1BC0-4E70-814B-AFF9532A5524}"/>
              </a:ext>
            </a:extLst>
          </p:cNvPr>
          <p:cNvSpPr/>
          <p:nvPr/>
        </p:nvSpPr>
        <p:spPr>
          <a:xfrm>
            <a:off x="4336887" y="4634067"/>
            <a:ext cx="720000" cy="720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160D938-2F9F-41E2-8CA1-553450B05EF7}"/>
              </a:ext>
            </a:extLst>
          </p:cNvPr>
          <p:cNvSpPr/>
          <p:nvPr/>
        </p:nvSpPr>
        <p:spPr>
          <a:xfrm>
            <a:off x="5915434" y="4713756"/>
            <a:ext cx="560619" cy="56061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1773F99-8E99-4D42-897C-E1280804BC2E}"/>
              </a:ext>
            </a:extLst>
          </p:cNvPr>
          <p:cNvSpPr/>
          <p:nvPr/>
        </p:nvSpPr>
        <p:spPr>
          <a:xfrm>
            <a:off x="6653236" y="4442978"/>
            <a:ext cx="1102179" cy="110217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BEE1E8-B8AA-4A87-B398-8B5A716E7415}"/>
              </a:ext>
            </a:extLst>
          </p:cNvPr>
          <p:cNvSpPr/>
          <p:nvPr/>
        </p:nvSpPr>
        <p:spPr>
          <a:xfrm>
            <a:off x="3851187" y="4839898"/>
            <a:ext cx="308336" cy="308336"/>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8389E80-85E7-4FA5-AA85-925590286C78}"/>
              </a:ext>
            </a:extLst>
          </p:cNvPr>
          <p:cNvSpPr/>
          <p:nvPr/>
        </p:nvSpPr>
        <p:spPr>
          <a:xfrm>
            <a:off x="5234251" y="4742068"/>
            <a:ext cx="504000" cy="504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16329"/>
            <a:ext cx="6096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Size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4419600" cy="4201206"/>
          </a:xfrm>
        </p:spPr>
        <p:txBody>
          <a:bodyPr/>
          <a:lstStyle/>
          <a:p>
            <a:pPr marL="0" indent="0">
              <a:buNone/>
            </a:pPr>
            <a:r>
              <a:rPr lang="en-GB" sz="2400" dirty="0">
                <a:solidFill>
                  <a:schemeClr val="bg1"/>
                </a:solidFill>
                <a:latin typeface="Lato" panose="020F0502020204030203" pitchFamily="34" charset="0"/>
              </a:rPr>
              <a:t>The…</a:t>
            </a:r>
          </a:p>
          <a:p>
            <a:pPr marL="0" indent="0" algn="ctr">
              <a:buNone/>
            </a:pPr>
            <a:endParaRPr lang="en-GB" sz="24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Length of an object?</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Weight of an object? </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Volume of an object?</a:t>
            </a:r>
          </a:p>
          <a:p>
            <a:pPr marL="0" indent="0" algn="ctr">
              <a:buNone/>
            </a:pPr>
            <a:endParaRPr lang="en-GB" sz="2400" dirty="0">
              <a:solidFill>
                <a:schemeClr val="bg1"/>
              </a:solidFill>
              <a:latin typeface="Lato" panose="020F0502020204030203" pitchFamily="34" charset="0"/>
            </a:endParaRPr>
          </a:p>
          <a:p>
            <a:pPr marL="0" indent="0" algn="ctr">
              <a:buNone/>
            </a:pPr>
            <a:endParaRPr lang="en-GB" sz="2400" dirty="0">
              <a:solidFill>
                <a:schemeClr val="bg1"/>
              </a:solidFill>
              <a:latin typeface="Lato" panose="020F0502020204030203" pitchFamily="34" charset="0"/>
            </a:endParaRPr>
          </a:p>
          <a:p>
            <a:pPr marL="0" indent="0" algn="ctr">
              <a:buNone/>
            </a:pPr>
            <a:endParaRPr lang="en-GB" sz="1200" dirty="0">
              <a:solidFill>
                <a:schemeClr val="bg1"/>
              </a:solidFill>
              <a:latin typeface="Lato" panose="020F0502020204030203" pitchFamily="34" charset="0"/>
            </a:endParaRPr>
          </a:p>
          <a:p>
            <a:pPr marL="0" indent="0">
              <a:buNone/>
            </a:pPr>
            <a:endParaRPr lang="en-GB" dirty="0"/>
          </a:p>
        </p:txBody>
      </p:sp>
      <p:pic>
        <p:nvPicPr>
          <p:cNvPr id="13" name="Picture 12">
            <a:extLst>
              <a:ext uri="{FF2B5EF4-FFF2-40B4-BE49-F238E27FC236}">
                <a16:creationId xmlns:a16="http://schemas.microsoft.com/office/drawing/2014/main" id="{C6D02CE1-2F40-4132-8225-058D1CC64B27}"/>
              </a:ext>
            </a:extLst>
          </p:cNvPr>
          <p:cNvPicPr>
            <a:picLocks noChangeAspect="1"/>
          </p:cNvPicPr>
          <p:nvPr/>
        </p:nvPicPr>
        <p:blipFill>
          <a:blip r:embed="rId2"/>
          <a:stretch>
            <a:fillRect/>
          </a:stretch>
        </p:blipFill>
        <p:spPr>
          <a:xfrm>
            <a:off x="7838431" y="3192130"/>
            <a:ext cx="2866727" cy="2718813"/>
          </a:xfrm>
          <a:prstGeom prst="rect">
            <a:avLst/>
          </a:prstGeom>
        </p:spPr>
      </p:pic>
      <p:sp>
        <p:nvSpPr>
          <p:cNvPr id="14" name="Rectangle 13">
            <a:extLst>
              <a:ext uri="{FF2B5EF4-FFF2-40B4-BE49-F238E27FC236}">
                <a16:creationId xmlns:a16="http://schemas.microsoft.com/office/drawing/2014/main" id="{CAA2B6EA-B2C7-4FB6-99E6-EB6795C1E813}"/>
              </a:ext>
            </a:extLst>
          </p:cNvPr>
          <p:cNvSpPr/>
          <p:nvPr/>
        </p:nvSpPr>
        <p:spPr>
          <a:xfrm>
            <a:off x="6223795" y="1975757"/>
            <a:ext cx="6096000" cy="794064"/>
          </a:xfrm>
          <a:prstGeom prst="rect">
            <a:avLst/>
          </a:prstGeom>
        </p:spPr>
        <p:txBody>
          <a:bodyPr>
            <a:spAutoFit/>
          </a:bodyPr>
          <a:lstStyle/>
          <a:p>
            <a:pPr algn="ctr">
              <a:lnSpc>
                <a:spcPct val="95000"/>
              </a:lnSpc>
            </a:pPr>
            <a:r>
              <a:rPr lang="en-GB" sz="2400" b="1" dirty="0">
                <a:solidFill>
                  <a:srgbClr val="008080"/>
                </a:solidFill>
                <a:latin typeface="Lato" panose="020F0502020204030203" pitchFamily="34" charset="0"/>
              </a:rPr>
              <a:t>Centroid size</a:t>
            </a:r>
            <a:r>
              <a:rPr lang="en-GB" sz="2400" dirty="0">
                <a:solidFill>
                  <a:srgbClr val="008080"/>
                </a:solidFill>
                <a:latin typeface="Lato" panose="020F0502020204030203" pitchFamily="34" charset="0"/>
              </a:rPr>
              <a:t>: square root of the summed </a:t>
            </a:r>
            <a:br>
              <a:rPr lang="en-GB" sz="2400" dirty="0">
                <a:solidFill>
                  <a:srgbClr val="008080"/>
                </a:solidFill>
                <a:latin typeface="Lato" panose="020F0502020204030203" pitchFamily="34" charset="0"/>
              </a:rPr>
            </a:br>
            <a:r>
              <a:rPr lang="en-GB" sz="2400" dirty="0">
                <a:solidFill>
                  <a:srgbClr val="008080"/>
                </a:solidFill>
                <a:latin typeface="Lato" panose="020F0502020204030203" pitchFamily="34" charset="0"/>
              </a:rPr>
              <a:t>squared lengths of the dashed lines</a:t>
            </a:r>
          </a:p>
        </p:txBody>
      </p:sp>
      <p:sp>
        <p:nvSpPr>
          <p:cNvPr id="15" name="Rectangle 14">
            <a:extLst>
              <a:ext uri="{FF2B5EF4-FFF2-40B4-BE49-F238E27FC236}">
                <a16:creationId xmlns:a16="http://schemas.microsoft.com/office/drawing/2014/main" id="{74AF17C0-7CF1-467D-955E-0296019F5003}"/>
              </a:ext>
            </a:extLst>
          </p:cNvPr>
          <p:cNvSpPr/>
          <p:nvPr/>
        </p:nvSpPr>
        <p:spPr>
          <a:xfrm>
            <a:off x="6148900" y="6428117"/>
            <a:ext cx="6043100" cy="369332"/>
          </a:xfrm>
          <a:prstGeom prst="rect">
            <a:avLst/>
          </a:prstGeom>
        </p:spPr>
        <p:txBody>
          <a:bodyPr wrap="square">
            <a:spAutoFit/>
          </a:bodyPr>
          <a:lstStyle/>
          <a:p>
            <a:pPr algn="ctr"/>
            <a:r>
              <a:rPr lang="en-GB" sz="900" dirty="0" err="1">
                <a:solidFill>
                  <a:srgbClr val="008080"/>
                </a:solidFill>
                <a:latin typeface="Lato" panose="020F0502020204030203" pitchFamily="34" charset="0"/>
              </a:rPr>
              <a:t>Mitteroecker</a:t>
            </a:r>
            <a:r>
              <a:rPr lang="en-GB" sz="900" dirty="0">
                <a:solidFill>
                  <a:srgbClr val="008080"/>
                </a:solidFill>
                <a:latin typeface="Lato" panose="020F0502020204030203" pitchFamily="34" charset="0"/>
              </a:rPr>
              <a:t>, P., Gunz, P., </a:t>
            </a:r>
            <a:r>
              <a:rPr lang="en-GB" sz="900" dirty="0" err="1">
                <a:solidFill>
                  <a:srgbClr val="008080"/>
                </a:solidFill>
                <a:latin typeface="Lato" panose="020F0502020204030203" pitchFamily="34" charset="0"/>
              </a:rPr>
              <a:t>Windhager</a:t>
            </a:r>
            <a:r>
              <a:rPr lang="en-GB" sz="900" dirty="0">
                <a:solidFill>
                  <a:srgbClr val="008080"/>
                </a:solidFill>
                <a:latin typeface="Lato" panose="020F0502020204030203" pitchFamily="34" charset="0"/>
              </a:rPr>
              <a:t>, S., Schaefer, K. (2013). A brief review of shape, form, and allometry in geometric morphometrics, with applications to human facial morphology. </a:t>
            </a:r>
            <a:r>
              <a:rPr lang="en-GB" sz="900" i="1" dirty="0" err="1">
                <a:solidFill>
                  <a:srgbClr val="008080"/>
                </a:solidFill>
                <a:latin typeface="Lato" panose="020F0502020204030203" pitchFamily="34" charset="0"/>
              </a:rPr>
              <a:t>Hysterix</a:t>
            </a:r>
            <a:r>
              <a:rPr lang="en-GB" sz="900" i="1" dirty="0">
                <a:solidFill>
                  <a:srgbClr val="008080"/>
                </a:solidFill>
                <a:latin typeface="Lato" panose="020F0502020204030203" pitchFamily="34" charset="0"/>
              </a:rPr>
              <a:t>, the Italian Journal of Mammalogy</a:t>
            </a:r>
            <a:r>
              <a:rPr lang="en-GB" sz="900" dirty="0">
                <a:solidFill>
                  <a:srgbClr val="008080"/>
                </a:solidFill>
                <a:latin typeface="Lato" panose="020F0502020204030203" pitchFamily="34" charset="0"/>
              </a:rPr>
              <a:t>. pp. 59-66.</a:t>
            </a:r>
          </a:p>
        </p:txBody>
      </p:sp>
      <p:pic>
        <p:nvPicPr>
          <p:cNvPr id="16" name="Graphic 15">
            <a:extLst>
              <a:ext uri="{FF2B5EF4-FFF2-40B4-BE49-F238E27FC236}">
                <a16:creationId xmlns:a16="http://schemas.microsoft.com/office/drawing/2014/main" id="{2C112AFD-E1CA-45D1-A927-BC377E524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6975" y="5498477"/>
            <a:ext cx="1162050" cy="929640"/>
          </a:xfrm>
          <a:prstGeom prst="rect">
            <a:avLst/>
          </a:prstGeom>
        </p:spPr>
      </p:pic>
    </p:spTree>
    <p:extLst>
      <p:ext uri="{BB962C8B-B14F-4D97-AF65-F5344CB8AC3E}">
        <p14:creationId xmlns:p14="http://schemas.microsoft.com/office/powerpoint/2010/main" val="376613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3B203D-3BDA-479A-AB8D-43A329F23B74}"/>
              </a:ext>
            </a:extLst>
          </p:cNvPr>
          <p:cNvSpPr txBox="1"/>
          <p:nvPr/>
        </p:nvSpPr>
        <p:spPr>
          <a:xfrm>
            <a:off x="489857" y="3013501"/>
            <a:ext cx="11212286" cy="923330"/>
          </a:xfrm>
          <a:prstGeom prst="rect">
            <a:avLst/>
          </a:prstGeom>
          <a:noFill/>
        </p:spPr>
        <p:txBody>
          <a:bodyPr wrap="square" rtlCol="0">
            <a:spAutoFit/>
          </a:bodyPr>
          <a:lstStyle/>
          <a:p>
            <a:pPr algn="ctr"/>
            <a:r>
              <a:rPr lang="en-GB" sz="5400" b="1" dirty="0">
                <a:solidFill>
                  <a:srgbClr val="008080"/>
                </a:solidFill>
                <a:latin typeface="Lato" panose="020F0502020204030203" pitchFamily="34" charset="0"/>
              </a:rPr>
              <a:t>Shape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Size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Form</a:t>
            </a:r>
            <a:endParaRPr lang="en-GB" sz="4800" b="1" dirty="0">
              <a:solidFill>
                <a:srgbClr val="008080"/>
              </a:solidFill>
              <a:latin typeface="Lato" panose="020F0502020204030203" pitchFamily="34" charset="0"/>
            </a:endParaRPr>
          </a:p>
        </p:txBody>
      </p:sp>
    </p:spTree>
    <p:extLst>
      <p:ext uri="{BB962C8B-B14F-4D97-AF65-F5344CB8AC3E}">
        <p14:creationId xmlns:p14="http://schemas.microsoft.com/office/powerpoint/2010/main" val="30487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C6A7-2526-4048-A9C4-21F63EFDB55F}"/>
              </a:ext>
            </a:extLst>
          </p:cNvPr>
          <p:cNvSpPr>
            <a:spLocks noGrp="1"/>
          </p:cNvSpPr>
          <p:nvPr>
            <p:ph type="title"/>
          </p:nvPr>
        </p:nvSpPr>
        <p:spPr/>
        <p:txBody>
          <a:bodyPr>
            <a:normAutofit/>
          </a:bodyPr>
          <a:lstStyle/>
          <a:p>
            <a:r>
              <a:rPr lang="en-GB" sz="4000" dirty="0">
                <a:solidFill>
                  <a:schemeClr val="bg2">
                    <a:lumMod val="50000"/>
                  </a:schemeClr>
                </a:solidFill>
                <a:latin typeface="Lato" panose="020F0502020204030203" pitchFamily="34" charset="0"/>
              </a:rPr>
              <a:t>Morphometrics 101</a:t>
            </a:r>
          </a:p>
        </p:txBody>
      </p:sp>
      <p:sp>
        <p:nvSpPr>
          <p:cNvPr id="3" name="Content Placeholder 2">
            <a:extLst>
              <a:ext uri="{FF2B5EF4-FFF2-40B4-BE49-F238E27FC236}">
                <a16:creationId xmlns:a16="http://schemas.microsoft.com/office/drawing/2014/main" id="{CC9DC08D-D85F-44A2-8C61-6B6D0B28AD29}"/>
              </a:ext>
            </a:extLst>
          </p:cNvPr>
          <p:cNvSpPr>
            <a:spLocks noGrp="1"/>
          </p:cNvSpPr>
          <p:nvPr>
            <p:ph idx="1"/>
          </p:nvPr>
        </p:nvSpPr>
        <p:spPr/>
        <p:txBody>
          <a:bodyPr>
            <a:normAutofit fontScale="92500"/>
          </a:bodyPr>
          <a:lstStyle/>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First coined by Professor of Zoology (UCD) Robert </a:t>
            </a:r>
            <a:r>
              <a:rPr lang="en-GB" kern="0" dirty="0" err="1">
                <a:solidFill>
                  <a:srgbClr val="008080"/>
                </a:solidFill>
                <a:latin typeface="Lato" panose="020F0502020204030203" pitchFamily="34" charset="0"/>
              </a:rPr>
              <a:t>Blackith</a:t>
            </a:r>
            <a:r>
              <a:rPr lang="en-GB" kern="0" dirty="0">
                <a:solidFill>
                  <a:srgbClr val="008080"/>
                </a:solidFill>
                <a:latin typeface="Lato" panose="020F0502020204030203" pitchFamily="34" charset="0"/>
              </a:rPr>
              <a:t> in 1957</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Quantitative study of shape, shape variation and shape covariation</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Two types of morphometric studies: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Traditional morphometrics </a:t>
            </a:r>
            <a:r>
              <a:rPr lang="en-GB" kern="0" dirty="0">
                <a:solidFill>
                  <a:schemeClr val="bg2">
                    <a:lumMod val="50000"/>
                  </a:schemeClr>
                </a:solidFill>
                <a:latin typeface="Lato" panose="020F0502020204030203" pitchFamily="34" charset="0"/>
              </a:rPr>
              <a:t>(length measurements, angles, ratios…)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Geometric morphometrics </a:t>
            </a:r>
            <a:r>
              <a:rPr lang="en-GB" kern="0" dirty="0">
                <a:solidFill>
                  <a:srgbClr val="008080"/>
                </a:solidFill>
                <a:latin typeface="Lato" panose="020F0502020204030203" pitchFamily="34" charset="0"/>
              </a:rPr>
              <a:t>or</a:t>
            </a:r>
            <a:r>
              <a:rPr lang="en-GB" b="1" kern="0" dirty="0">
                <a:solidFill>
                  <a:srgbClr val="008080"/>
                </a:solidFill>
                <a:latin typeface="Lato" panose="020F0502020204030203" pitchFamily="34" charset="0"/>
              </a:rPr>
              <a:t> GMM</a:t>
            </a:r>
            <a:r>
              <a:rPr lang="en-GB" b="1" kern="0" dirty="0">
                <a:solidFill>
                  <a:schemeClr val="accent6"/>
                </a:solidFill>
                <a:latin typeface="Lato" panose="020F0502020204030203" pitchFamily="34" charset="0"/>
              </a:rPr>
              <a:t>  </a:t>
            </a:r>
            <a:r>
              <a:rPr lang="en-GB" kern="0" dirty="0">
                <a:solidFill>
                  <a:schemeClr val="bg2">
                    <a:lumMod val="50000"/>
                  </a:schemeClr>
                </a:solidFill>
                <a:latin typeface="Lato" panose="020F0502020204030203" pitchFamily="34" charset="0"/>
              </a:rPr>
              <a:t>(landmarks, outlines, curves, surfaces…)</a:t>
            </a:r>
            <a:br>
              <a:rPr lang="en-GB" kern="0" dirty="0">
                <a:solidFill>
                  <a:srgbClr val="000000"/>
                </a:solidFill>
                <a:latin typeface="Lato" panose="020F0502020204030203" pitchFamily="34" charset="0"/>
              </a:rPr>
            </a:br>
            <a:endParaRPr lang="en-GB" kern="0" dirty="0">
              <a:solidFill>
                <a:srgbClr val="00000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Note: Geometric Morphometrics </a:t>
            </a:r>
            <a:r>
              <a:rPr lang="en-GB" dirty="0">
                <a:solidFill>
                  <a:schemeClr val="bg2">
                    <a:lumMod val="50000"/>
                  </a:schemeClr>
                </a:solidFill>
                <a:latin typeface="Lato" panose="020F0502020204030203" pitchFamily="34" charset="0"/>
              </a:rPr>
              <a:t>≯ Traditional Morphometrics</a:t>
            </a:r>
            <a:endParaRPr lang="en-GB" kern="0" dirty="0">
              <a:solidFill>
                <a:schemeClr val="bg2">
                  <a:lumMod val="50000"/>
                </a:schemeClr>
              </a:solidFill>
              <a:latin typeface="Lato" panose="020F0502020204030203" pitchFamily="34" charset="0"/>
            </a:endParaRPr>
          </a:p>
          <a:p>
            <a:pPr>
              <a:buClr>
                <a:schemeClr val="bg2">
                  <a:lumMod val="50000"/>
                </a:schemeClr>
              </a:buClr>
            </a:pPr>
            <a:endParaRPr lang="en-GB" dirty="0">
              <a:latin typeface="Lato" panose="020F0502020204030203" pitchFamily="34" charset="0"/>
            </a:endParaRPr>
          </a:p>
        </p:txBody>
      </p:sp>
    </p:spTree>
    <p:extLst>
      <p:ext uri="{BB962C8B-B14F-4D97-AF65-F5344CB8AC3E}">
        <p14:creationId xmlns:p14="http://schemas.microsoft.com/office/powerpoint/2010/main" val="75478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2557</Words>
  <Application>Microsoft Office PowerPoint</Application>
  <PresentationFormat>Widescreen</PresentationFormat>
  <Paragraphs>275</Paragraphs>
  <Slides>41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Courier New</vt:lpstr>
      <vt:lpstr>Lato</vt:lpstr>
      <vt:lpstr>Lato Black</vt:lpstr>
      <vt:lpstr>Lato Light</vt:lpstr>
      <vt:lpstr>Wingdings</vt:lpstr>
      <vt:lpstr>Office Theme</vt:lpstr>
      <vt:lpstr>PowerPoint Presentation</vt:lpstr>
      <vt:lpstr>Welcome!</vt:lpstr>
      <vt:lpstr>PowerPoint Presentation</vt:lpstr>
      <vt:lpstr>PowerPoint Presentation</vt:lpstr>
      <vt:lpstr>What is shape?</vt:lpstr>
      <vt:lpstr>Shape as…</vt:lpstr>
      <vt:lpstr>Size as…</vt:lpstr>
      <vt:lpstr>PowerPoint Presentation</vt:lpstr>
      <vt:lpstr>Morphometrics 101</vt:lpstr>
      <vt:lpstr>GMM 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GMM in the R Environment</vt:lpstr>
      <vt:lpstr>PowerPoint Presentation</vt:lpstr>
      <vt:lpstr>PowerPoint Presentation</vt:lpstr>
      <vt:lpstr>PowerPoint Presentation</vt:lpstr>
      <vt:lpstr>Generalised Procrustes Analysis (GPA)</vt:lpstr>
      <vt:lpstr>Generalised Procrustes Analysis (GPA)</vt:lpstr>
      <vt:lpstr>Who was Procrustes?</vt:lpstr>
      <vt:lpstr>PowerPoint Presentation</vt:lpstr>
      <vt:lpstr>PowerPoint Presentation</vt:lpstr>
      <vt:lpstr>PowerPoint Presentation</vt:lpstr>
      <vt:lpstr>PowerPoint Presentation</vt:lpstr>
      <vt:lpstr>PowerPoint Presentation</vt:lpstr>
      <vt:lpstr>PowerPoint Presentation</vt:lpstr>
      <vt:lpstr>A quick note on outline-based analyses</vt:lpstr>
      <vt:lpstr>Concluding Remarks: 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45</cp:revision>
  <dcterms:created xsi:type="dcterms:W3CDTF">2020-04-20T08:51:39Z</dcterms:created>
  <dcterms:modified xsi:type="dcterms:W3CDTF">2020-04-29T09:54:50Z</dcterms:modified>
</cp:coreProperties>
</file>